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635" r:id="rId5"/>
    <p:sldId id="631" r:id="rId6"/>
    <p:sldId id="646" r:id="rId7"/>
    <p:sldId id="695" r:id="rId8"/>
    <p:sldId id="696" r:id="rId9"/>
    <p:sldId id="697" r:id="rId10"/>
    <p:sldId id="698" r:id="rId11"/>
    <p:sldId id="341" r:id="rId12"/>
    <p:sldId id="343" r:id="rId13"/>
    <p:sldId id="345" r:id="rId14"/>
    <p:sldId id="699" r:id="rId15"/>
    <p:sldId id="339" r:id="rId16"/>
    <p:sldId id="700" r:id="rId17"/>
    <p:sldId id="701" r:id="rId18"/>
    <p:sldId id="702" r:id="rId19"/>
    <p:sldId id="290" r:id="rId20"/>
    <p:sldId id="291" r:id="rId21"/>
    <p:sldId id="34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8B"/>
    <a:srgbClr val="2347FF"/>
    <a:srgbClr val="0FA3B1"/>
    <a:srgbClr val="A02B93"/>
    <a:srgbClr val="193FFF"/>
    <a:srgbClr val="EEEEEE"/>
    <a:srgbClr val="757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F7F44-0396-41B3-B1D6-F7A093F6EED8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FFB76-FBBD-40EE-AC07-036C75AF4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51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2C2F1-62F7-759A-09AD-2BFD4B10C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9A93C4-B473-FE13-A0C0-A8B345271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D1B1C8D-035D-AADD-4FBA-4CE5B97E0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0ADCDF-9050-46F3-B2A6-FA83C717A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03069-E64F-4738-9E67-4C55B96287D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57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9DF3B6CA-6078-61FA-06DB-93FCC0962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FA12C9-AB2C-FE42-3603-42BC4201A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1122363"/>
            <a:ext cx="5806440" cy="1346517"/>
          </a:xfrm>
        </p:spPr>
        <p:txBody>
          <a:bodyPr anchor="b"/>
          <a:lstStyle>
            <a:lvl1pPr algn="l">
              <a:defRPr sz="4000">
                <a:solidFill>
                  <a:srgbClr val="193FFF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405B2C-005B-756D-4F05-7DC23C456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128" y="2542032"/>
            <a:ext cx="5806440" cy="1847089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193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9176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7C4E1A-573E-1DCA-D66B-85976C770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371599"/>
            <a:ext cx="10369296" cy="42976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Título 1">
            <a:extLst>
              <a:ext uri="{FF2B5EF4-FFF2-40B4-BE49-F238E27FC236}">
                <a16:creationId xmlns:a16="http://schemas.microsoft.com/office/drawing/2014/main" id="{5C53DFE2-1B2F-7924-A0C5-AC885A9D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29184"/>
            <a:ext cx="10369296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5410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A7AC5C-BB6E-9006-1167-E652D263D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1371600"/>
            <a:ext cx="5038345" cy="42976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7F69F76F-4849-859A-5FFD-EE0FEACC115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93536" y="1371600"/>
            <a:ext cx="5135880" cy="42976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EE22A05-D866-9867-273B-64088CB0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29184"/>
            <a:ext cx="10369296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002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7A08792F-7017-6765-4C9C-5A583DC9B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7C4E1A-573E-1DCA-D66B-85976C770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371599"/>
            <a:ext cx="10369296" cy="42976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Título 1">
            <a:extLst>
              <a:ext uri="{FF2B5EF4-FFF2-40B4-BE49-F238E27FC236}">
                <a16:creationId xmlns:a16="http://schemas.microsoft.com/office/drawing/2014/main" id="{5C53DFE2-1B2F-7924-A0C5-AC885A9D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29184"/>
            <a:ext cx="10369296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58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>
            <a:extLst>
              <a:ext uri="{FF2B5EF4-FFF2-40B4-BE49-F238E27FC236}">
                <a16:creationId xmlns:a16="http://schemas.microsoft.com/office/drawing/2014/main" id="{5614D698-E2E6-1957-5D5D-D02841A8CDF9}"/>
              </a:ext>
            </a:extLst>
          </p:cNvPr>
          <p:cNvSpPr/>
          <p:nvPr userDrawn="1"/>
        </p:nvSpPr>
        <p:spPr>
          <a:xfrm rot="10783698">
            <a:off x="-250326" y="-161325"/>
            <a:ext cx="12692653" cy="7180651"/>
          </a:xfrm>
          <a:custGeom>
            <a:avLst/>
            <a:gdLst/>
            <a:ahLst/>
            <a:cxnLst/>
            <a:rect l="l" t="t" r="r" b="b"/>
            <a:pathLst>
              <a:path w="18336574" h="10373603">
                <a:moveTo>
                  <a:pt x="18287795" y="10373602"/>
                </a:moveTo>
                <a:lnTo>
                  <a:pt x="0" y="10286884"/>
                </a:lnTo>
                <a:lnTo>
                  <a:pt x="48779" y="0"/>
                </a:lnTo>
                <a:lnTo>
                  <a:pt x="18336574" y="86718"/>
                </a:lnTo>
                <a:lnTo>
                  <a:pt x="18287795" y="10373602"/>
                </a:lnTo>
                <a:close/>
              </a:path>
            </a:pathLst>
          </a:custGeom>
          <a:blipFill>
            <a:blip r:embed="rId2"/>
            <a:stretch>
              <a:fillRect l="-12696" t="-106" r="-14569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CCB7858-F867-2A77-4708-A7CF9A3460AB}"/>
              </a:ext>
            </a:extLst>
          </p:cNvPr>
          <p:cNvGrpSpPr/>
          <p:nvPr userDrawn="1"/>
        </p:nvGrpSpPr>
        <p:grpSpPr>
          <a:xfrm>
            <a:off x="-267281" y="-172222"/>
            <a:ext cx="12726563" cy="7373894"/>
            <a:chOff x="-267282" y="-172222"/>
            <a:chExt cx="12726563" cy="7373894"/>
          </a:xfrm>
        </p:grpSpPr>
        <p:pic>
          <p:nvPicPr>
            <p:cNvPr id="22" name="Imagem 21" descr="Padrão do plano de fundo&#10;&#10;O conteúdo gerado por IA pode estar incorreto.">
              <a:extLst>
                <a:ext uri="{FF2B5EF4-FFF2-40B4-BE49-F238E27FC236}">
                  <a16:creationId xmlns:a16="http://schemas.microsoft.com/office/drawing/2014/main" id="{9A21CB15-9B80-35C6-CAFF-81CD362734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7282" y="-172222"/>
              <a:ext cx="12726563" cy="1600972"/>
            </a:xfrm>
            <a:prstGeom prst="rect">
              <a:avLst/>
            </a:prstGeom>
          </p:spPr>
        </p:pic>
        <p:pic>
          <p:nvPicPr>
            <p:cNvPr id="23" name="Imagem 22" descr="Padrão do plano de fundo&#10;&#10;O conteúdo gerado por IA pode estar incorreto.">
              <a:extLst>
                <a:ext uri="{FF2B5EF4-FFF2-40B4-BE49-F238E27FC236}">
                  <a16:creationId xmlns:a16="http://schemas.microsoft.com/office/drawing/2014/main" id="{BF55EB40-CEF3-EE98-7EF4-A965084BB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267282" y="5600700"/>
              <a:ext cx="12726563" cy="1600972"/>
            </a:xfrm>
            <a:prstGeom prst="rect">
              <a:avLst/>
            </a:prstGeom>
          </p:spPr>
        </p:pic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D3946C2-8393-57E5-028F-4D70377CC158}"/>
                </a:ext>
              </a:extLst>
            </p:cNvPr>
            <p:cNvSpPr/>
            <p:nvPr userDrawn="1"/>
          </p:nvSpPr>
          <p:spPr>
            <a:xfrm>
              <a:off x="-267282" y="1428750"/>
              <a:ext cx="12726563" cy="41719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6D86EE3A-7F9A-C577-C019-9AA7BD885A44}"/>
              </a:ext>
            </a:extLst>
          </p:cNvPr>
          <p:cNvGrpSpPr/>
          <p:nvPr userDrawn="1"/>
        </p:nvGrpSpPr>
        <p:grpSpPr>
          <a:xfrm>
            <a:off x="294152" y="600318"/>
            <a:ext cx="5176932" cy="5657365"/>
            <a:chOff x="179851" y="294341"/>
            <a:chExt cx="5786617" cy="6323630"/>
          </a:xfrm>
        </p:grpSpPr>
        <p:pic>
          <p:nvPicPr>
            <p:cNvPr id="14" name="Imagem 13" descr="Uma imagem contendo Texto&#10;&#10;O conteúdo gerado por IA pode estar incorreto.">
              <a:extLst>
                <a:ext uri="{FF2B5EF4-FFF2-40B4-BE49-F238E27FC236}">
                  <a16:creationId xmlns:a16="http://schemas.microsoft.com/office/drawing/2014/main" id="{3AC504D0-8A28-789E-B35C-366599E4A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51" y="294341"/>
              <a:ext cx="5786617" cy="3219259"/>
            </a:xfrm>
            <a:prstGeom prst="rect">
              <a:avLst/>
            </a:prstGeom>
          </p:spPr>
        </p:pic>
        <p:pic>
          <p:nvPicPr>
            <p:cNvPr id="17" name="Imagem 16" descr="Tela de jogo de vídeo game&#10;&#10;O conteúdo gerado por IA pode estar incorreto.">
              <a:extLst>
                <a:ext uri="{FF2B5EF4-FFF2-40B4-BE49-F238E27FC236}">
                  <a16:creationId xmlns:a16="http://schemas.microsoft.com/office/drawing/2014/main" id="{C73709F2-AB79-7638-EC1C-CBE6CA3F8D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45" y="4032903"/>
              <a:ext cx="5321028" cy="2585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462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>
            <a:extLst>
              <a:ext uri="{FF2B5EF4-FFF2-40B4-BE49-F238E27FC236}">
                <a16:creationId xmlns:a16="http://schemas.microsoft.com/office/drawing/2014/main" id="{BA0297E7-2905-FC05-5D4B-1E8E0B4FEAD9}"/>
              </a:ext>
            </a:extLst>
          </p:cNvPr>
          <p:cNvSpPr/>
          <p:nvPr userDrawn="1"/>
        </p:nvSpPr>
        <p:spPr>
          <a:xfrm rot="10783698">
            <a:off x="-250326" y="-161325"/>
            <a:ext cx="12692653" cy="7180651"/>
          </a:xfrm>
          <a:custGeom>
            <a:avLst/>
            <a:gdLst/>
            <a:ahLst/>
            <a:cxnLst/>
            <a:rect l="l" t="t" r="r" b="b"/>
            <a:pathLst>
              <a:path w="18336574" h="10373603">
                <a:moveTo>
                  <a:pt x="18287795" y="10373602"/>
                </a:moveTo>
                <a:lnTo>
                  <a:pt x="0" y="10286884"/>
                </a:lnTo>
                <a:lnTo>
                  <a:pt x="48779" y="0"/>
                </a:lnTo>
                <a:lnTo>
                  <a:pt x="18336574" y="86718"/>
                </a:lnTo>
                <a:lnTo>
                  <a:pt x="18287795" y="10373602"/>
                </a:lnTo>
                <a:close/>
              </a:path>
            </a:pathLst>
          </a:custGeom>
          <a:blipFill>
            <a:blip r:embed="rId2"/>
            <a:stretch>
              <a:fillRect l="-12696" t="-106" r="-14569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2D5BD7-6356-CA16-DD6F-042C18361C6C}"/>
              </a:ext>
            </a:extLst>
          </p:cNvPr>
          <p:cNvGrpSpPr/>
          <p:nvPr userDrawn="1"/>
        </p:nvGrpSpPr>
        <p:grpSpPr>
          <a:xfrm>
            <a:off x="-267281" y="-172222"/>
            <a:ext cx="12726563" cy="7373894"/>
            <a:chOff x="-267282" y="-172222"/>
            <a:chExt cx="12726563" cy="7373894"/>
          </a:xfrm>
        </p:grpSpPr>
        <p:pic>
          <p:nvPicPr>
            <p:cNvPr id="17" name="Imagem 16" descr="Padrão do plano de fundo&#10;&#10;O conteúdo gerado por IA pode estar incorreto.">
              <a:extLst>
                <a:ext uri="{FF2B5EF4-FFF2-40B4-BE49-F238E27FC236}">
                  <a16:creationId xmlns:a16="http://schemas.microsoft.com/office/drawing/2014/main" id="{2FEAF9A3-0B5F-FD40-65C7-54585BB95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7282" y="-172222"/>
              <a:ext cx="12726563" cy="1600972"/>
            </a:xfrm>
            <a:prstGeom prst="rect">
              <a:avLst/>
            </a:prstGeom>
          </p:spPr>
        </p:pic>
        <p:pic>
          <p:nvPicPr>
            <p:cNvPr id="20" name="Imagem 19" descr="Padrão do plano de fundo&#10;&#10;O conteúdo gerado por IA pode estar incorreto.">
              <a:extLst>
                <a:ext uri="{FF2B5EF4-FFF2-40B4-BE49-F238E27FC236}">
                  <a16:creationId xmlns:a16="http://schemas.microsoft.com/office/drawing/2014/main" id="{EA54A82A-28A2-5973-CF54-3CD6025533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267282" y="5600700"/>
              <a:ext cx="12726563" cy="1600972"/>
            </a:xfrm>
            <a:prstGeom prst="rect">
              <a:avLst/>
            </a:prstGeom>
          </p:spPr>
        </p:pic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8FFA8E1-91C4-4E67-F6C5-4C8D2A3650C9}"/>
                </a:ext>
              </a:extLst>
            </p:cNvPr>
            <p:cNvSpPr/>
            <p:nvPr userDrawn="1"/>
          </p:nvSpPr>
          <p:spPr>
            <a:xfrm>
              <a:off x="-267282" y="1428750"/>
              <a:ext cx="12726563" cy="41719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pt-BR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pt-BR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pt-BR" sz="2000"/>
            </a:lvl3pPr>
            <a:lvl4pPr marL="1371600" indent="0">
              <a:spcBef>
                <a:spcPts val="1800"/>
              </a:spcBef>
              <a:buFont typeface="+mj-lt"/>
              <a:buNone/>
              <a:defRPr lang="pt-BR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endParaRPr lang="pt-BR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4864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9704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da seçã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3">
            <a:extLst>
              <a:ext uri="{FF2B5EF4-FFF2-40B4-BE49-F238E27FC236}">
                <a16:creationId xmlns:a16="http://schemas.microsoft.com/office/drawing/2014/main" id="{BA0297E7-2905-FC05-5D4B-1E8E0B4FEAD9}"/>
              </a:ext>
            </a:extLst>
          </p:cNvPr>
          <p:cNvSpPr/>
          <p:nvPr userDrawn="1"/>
        </p:nvSpPr>
        <p:spPr>
          <a:xfrm rot="10783698">
            <a:off x="-250326" y="-161325"/>
            <a:ext cx="12692653" cy="7180651"/>
          </a:xfrm>
          <a:custGeom>
            <a:avLst/>
            <a:gdLst/>
            <a:ahLst/>
            <a:cxnLst/>
            <a:rect l="l" t="t" r="r" b="b"/>
            <a:pathLst>
              <a:path w="18336574" h="10373603">
                <a:moveTo>
                  <a:pt x="18287795" y="10373602"/>
                </a:moveTo>
                <a:lnTo>
                  <a:pt x="0" y="10286884"/>
                </a:lnTo>
                <a:lnTo>
                  <a:pt x="48779" y="0"/>
                </a:lnTo>
                <a:lnTo>
                  <a:pt x="18336574" y="86718"/>
                </a:lnTo>
                <a:lnTo>
                  <a:pt x="18287795" y="10373602"/>
                </a:lnTo>
                <a:close/>
              </a:path>
            </a:pathLst>
          </a:custGeom>
          <a:blipFill>
            <a:blip r:embed="rId2"/>
            <a:stretch>
              <a:fillRect l="-12696" t="-106" r="-14569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22D5BD7-6356-CA16-DD6F-042C18361C6C}"/>
              </a:ext>
            </a:extLst>
          </p:cNvPr>
          <p:cNvGrpSpPr/>
          <p:nvPr userDrawn="1"/>
        </p:nvGrpSpPr>
        <p:grpSpPr>
          <a:xfrm>
            <a:off x="-267281" y="-172222"/>
            <a:ext cx="12726563" cy="7373894"/>
            <a:chOff x="-267282" y="-172222"/>
            <a:chExt cx="12726563" cy="7373894"/>
          </a:xfrm>
        </p:grpSpPr>
        <p:pic>
          <p:nvPicPr>
            <p:cNvPr id="13" name="Imagem 12" descr="Padrão do plano de fundo&#10;&#10;O conteúdo gerado por IA pode estar incorreto.">
              <a:extLst>
                <a:ext uri="{FF2B5EF4-FFF2-40B4-BE49-F238E27FC236}">
                  <a16:creationId xmlns:a16="http://schemas.microsoft.com/office/drawing/2014/main" id="{2FEAF9A3-0B5F-FD40-65C7-54585BB95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7282" y="-172222"/>
              <a:ext cx="12726563" cy="1600972"/>
            </a:xfrm>
            <a:prstGeom prst="rect">
              <a:avLst/>
            </a:prstGeom>
          </p:spPr>
        </p:pic>
        <p:pic>
          <p:nvPicPr>
            <p:cNvPr id="2" name="Imagem 1" descr="Padrão do plano de fundo&#10;&#10;O conteúdo gerado por IA pode estar incorreto.">
              <a:extLst>
                <a:ext uri="{FF2B5EF4-FFF2-40B4-BE49-F238E27FC236}">
                  <a16:creationId xmlns:a16="http://schemas.microsoft.com/office/drawing/2014/main" id="{EA54A82A-28A2-5973-CF54-3CD6025533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267282" y="5600700"/>
              <a:ext cx="12726563" cy="1600972"/>
            </a:xfrm>
            <a:prstGeom prst="rect">
              <a:avLst/>
            </a:prstGeom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08FFA8E1-91C4-4E67-F6C5-4C8D2A3650C9}"/>
                </a:ext>
              </a:extLst>
            </p:cNvPr>
            <p:cNvSpPr/>
            <p:nvPr userDrawn="1"/>
          </p:nvSpPr>
          <p:spPr>
            <a:xfrm>
              <a:off x="-267282" y="1428750"/>
              <a:ext cx="12726563" cy="41719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3711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6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F53D783-367F-C778-50A7-3EF1DBADB2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91CA5C5-1BD2-E87E-A7E1-CBE6CAC8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29184"/>
            <a:ext cx="10369296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1C8782-68C0-7093-92F6-067E52D4E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1371600"/>
            <a:ext cx="10369296" cy="4297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4480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193FFF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93FFF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193FFF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93FFF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FFF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93FFF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604EC-84BA-7BF5-E080-0C02048E1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0;g25a7a861680_0_7">
            <a:extLst>
              <a:ext uri="{FF2B5EF4-FFF2-40B4-BE49-F238E27FC236}">
                <a16:creationId xmlns:a16="http://schemas.microsoft.com/office/drawing/2014/main" id="{AF3CBAEA-BF45-B84F-8218-92DCDECE825C}"/>
              </a:ext>
            </a:extLst>
          </p:cNvPr>
          <p:cNvSpPr txBox="1"/>
          <p:nvPr/>
        </p:nvSpPr>
        <p:spPr>
          <a:xfrm>
            <a:off x="164551" y="3667396"/>
            <a:ext cx="759549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/>
                <a:cs typeface="Poppins"/>
              </a:rPr>
              <a:t>Diretoria de Transferências e Parcerias da União | DTPAR</a:t>
            </a:r>
            <a:endParaRPr lang="pt-BR" sz="1200" dirty="0">
              <a:solidFill>
                <a:srgbClr val="000000"/>
              </a:solidFill>
              <a:latin typeface="Montserrat"/>
              <a:ea typeface="Calibri" panose="020F0502020204030204"/>
              <a:cs typeface="Calibri" panose="020F0502020204030204"/>
            </a:endParaRPr>
          </a:p>
          <a:p>
            <a:pPr algn="ctr"/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/>
              <a:cs typeface="Poppins"/>
            </a:endParaRPr>
          </a:p>
          <a:p>
            <a:pPr algn="ctr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/>
                <a:cs typeface="Poppins"/>
              </a:rPr>
              <a:t>Secretaria de Gestão e Inovação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3FAD3D-1A15-AA83-8FAB-553F1AF4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960" y="2707536"/>
            <a:ext cx="6481629" cy="724886"/>
          </a:xfrm>
        </p:spPr>
        <p:txBody>
          <a:bodyPr/>
          <a:lstStyle/>
          <a:p>
            <a:r>
              <a:rPr lang="pt-BR" b="1" dirty="0">
                <a:ea typeface="Calibri Light"/>
                <a:cs typeface="Calibri Light"/>
              </a:rPr>
              <a:t>TRANSFEREGOV.BR   Emendas</a:t>
            </a:r>
            <a:endParaRPr lang="pt-BR" b="1" dirty="0"/>
          </a:p>
        </p:txBody>
      </p:sp>
      <p:pic>
        <p:nvPicPr>
          <p:cNvPr id="4" name="Imagem 3" descr="Uma imagem contendo Ícone&#10;&#10;O conteúdo gerado por IA pode estar incorreto.">
            <a:extLst>
              <a:ext uri="{FF2B5EF4-FFF2-40B4-BE49-F238E27FC236}">
                <a16:creationId xmlns:a16="http://schemas.microsoft.com/office/drawing/2014/main" id="{342202BA-790E-7BC9-0C6E-D6568B54E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357" y="1296046"/>
            <a:ext cx="2314575" cy="28194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5F49AC2-76B8-08C5-6BB9-F21BBBBCF17B}"/>
              </a:ext>
            </a:extLst>
          </p:cNvPr>
          <p:cNvSpPr txBox="1"/>
          <p:nvPr/>
        </p:nvSpPr>
        <p:spPr>
          <a:xfrm>
            <a:off x="2215429" y="5159418"/>
            <a:ext cx="237562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100" dirty="0"/>
          </a:p>
          <a:p>
            <a:endParaRPr lang="pt-BR" sz="1100" dirty="0"/>
          </a:p>
          <a:p>
            <a:r>
              <a:rPr lang="pt-BR" sz="1000" dirty="0"/>
              <a:t>MINISTÉRIO DA </a:t>
            </a:r>
          </a:p>
          <a:p>
            <a:r>
              <a:rPr lang="pt-BR" sz="1000" b="1" dirty="0"/>
              <a:t>GESTÃO E DA INOVAÇÃO EM SERVIÇOS PÚBLICOS</a:t>
            </a:r>
            <a:endParaRPr lang="pt-BR" sz="1100" b="1" dirty="0"/>
          </a:p>
          <a:p>
            <a:endParaRPr lang="pt-BR" sz="11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0B6343-7871-20F0-7A55-57E3808AB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639" y="5015495"/>
            <a:ext cx="1365063" cy="13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3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importância do controle de custos, despesas e receitas para as empresas">
            <a:extLst>
              <a:ext uri="{FF2B5EF4-FFF2-40B4-BE49-F238E27FC236}">
                <a16:creationId xmlns:a16="http://schemas.microsoft.com/office/drawing/2014/main" id="{7ACC01FE-B83D-AC47-30CD-039861A02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B49D41-4D0D-F01D-9D04-1B72CFA2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38" y="3814695"/>
            <a:ext cx="5155261" cy="4072044"/>
          </a:xfrm>
        </p:spPr>
        <p:txBody>
          <a:bodyPr anchor="t"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Lei Orçamentaria Anual LOA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BC0DF0-CE29-A08D-EC15-9D0D63124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569" y="2922594"/>
            <a:ext cx="5170861" cy="407204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Estima receitas</a:t>
            </a:r>
          </a:p>
          <a:p>
            <a:r>
              <a:rPr lang="pt-BR" sz="2000" dirty="0">
                <a:solidFill>
                  <a:schemeClr val="tx1"/>
                </a:solidFill>
              </a:rPr>
              <a:t>Fixa despesas</a:t>
            </a:r>
          </a:p>
          <a:p>
            <a:r>
              <a:rPr lang="pt-BR" sz="2000" dirty="0">
                <a:solidFill>
                  <a:schemeClr val="tx1"/>
                </a:solidFill>
              </a:rPr>
              <a:t>Compreende três orçamentos: fiscal, de investimento e da seguridade social</a:t>
            </a: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1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7C860BA-9229-DA76-8EBE-EA96BE2A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Receitas x Despesas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979609-6B13-247B-463B-839F0B352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54" y="1004132"/>
            <a:ext cx="1987789" cy="149409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E804F50-1245-413C-D213-D63AEB42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509" y="933534"/>
            <a:ext cx="3324593" cy="15355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BC52919-456B-0EBC-2D8B-A06431E6A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2474934"/>
            <a:ext cx="2839431" cy="109552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9C8A9B5-ADC7-FC96-3CAA-9346F0CA0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389" y="2253572"/>
            <a:ext cx="3287686" cy="149219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B1E7AFD-5E4C-9C8C-26AD-A023BA63C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292" y="2360226"/>
            <a:ext cx="2878271" cy="125344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CF49E26-598D-41F1-9B2C-D5596343E1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4728" y="2197381"/>
            <a:ext cx="3442628" cy="149219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67049FC-AB21-634B-49B6-1FC7E26BE9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703" y="3745769"/>
            <a:ext cx="3094328" cy="141772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5B25E61-852A-D255-6714-79B15A85DF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0857" y="3786076"/>
            <a:ext cx="3281986" cy="133710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020C243-C017-BB3E-7B4A-5A10F7BCFD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2676" y="3889143"/>
            <a:ext cx="3240753" cy="116817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10CF6AB-08DC-8961-B5EA-3091AFA2CF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9935" y="3749996"/>
            <a:ext cx="4127552" cy="160661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C7225C15-4BC1-A120-7329-AF44A67A33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32990" y="4781097"/>
            <a:ext cx="3671985" cy="14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F5579-45F7-9F02-5488-3320E5C4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455" y="-7942"/>
            <a:ext cx="3091607" cy="1655483"/>
          </a:xfrm>
        </p:spPr>
        <p:txBody>
          <a:bodyPr anchor="b">
            <a:normAutofit/>
          </a:bodyPr>
          <a:lstStyle/>
          <a:p>
            <a:r>
              <a:rPr lang="pt-BR" sz="4000" dirty="0"/>
              <a:t>Tipos de Emenda</a:t>
            </a:r>
          </a:p>
        </p:txBody>
      </p:sp>
      <p:pic>
        <p:nvPicPr>
          <p:cNvPr id="17410" name="Picture 2" descr="Santa Bárbara investe quase R$ 3 milhões via emendas parlamentares  arrecadadas em apenas cinco meses">
            <a:extLst>
              <a:ext uri="{FF2B5EF4-FFF2-40B4-BE49-F238E27FC236}">
                <a16:creationId xmlns:a16="http://schemas.microsoft.com/office/drawing/2014/main" id="{9750EFC7-C5AA-AFEE-1D1D-84E860DD5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r="9818" b="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6B18DD-7888-DD60-D222-03FB1E23F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321" y="1647541"/>
            <a:ext cx="4100659" cy="4685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000" dirty="0"/>
              <a:t>Resultado Primário (RP) classificador orçamentário definido anualmente na LDO, em conformidade com o § 4º do art. 7º da Lei de Responsabilidade Fiscal (LRF).</a:t>
            </a:r>
          </a:p>
          <a:p>
            <a:endParaRPr lang="pt-BR" sz="1000" dirty="0"/>
          </a:p>
          <a:p>
            <a:pPr marL="457200" lvl="1" indent="0">
              <a:buNone/>
            </a:pPr>
            <a:r>
              <a:rPr lang="pt-BR" sz="1000" dirty="0"/>
              <a:t> Atualmente, de acordo com a LDO 2026, esses são os</a:t>
            </a:r>
          </a:p>
          <a:p>
            <a:pPr marL="457200" lvl="1" indent="0">
              <a:buNone/>
            </a:pPr>
            <a:r>
              <a:rPr lang="pt-BR" sz="1000" dirty="0"/>
              <a:t>identificadores de resultado primário:</a:t>
            </a:r>
          </a:p>
          <a:p>
            <a:pPr marL="457200" lvl="1" indent="0">
              <a:buNone/>
            </a:pPr>
            <a:r>
              <a:rPr lang="pt-BR" sz="1000" dirty="0"/>
              <a:t>RP 0 – despesas financeiras; (juros e correções)</a:t>
            </a:r>
          </a:p>
          <a:p>
            <a:pPr marL="457200" lvl="1" indent="0">
              <a:buNone/>
            </a:pPr>
            <a:r>
              <a:rPr lang="pt-BR" sz="1000" dirty="0"/>
              <a:t>RP 1 – despesas primárias obrigatórias; (pessoal, encargos sociais, previdência)</a:t>
            </a:r>
          </a:p>
          <a:p>
            <a:pPr marL="457200" lvl="1" indent="0">
              <a:buNone/>
            </a:pPr>
            <a:r>
              <a:rPr lang="pt-BR" sz="1000" dirty="0"/>
              <a:t>RP 2 – despesas primárias discricionárias</a:t>
            </a:r>
          </a:p>
          <a:p>
            <a:pPr marL="457200" lvl="1" indent="0">
              <a:buNone/>
            </a:pPr>
            <a:r>
              <a:rPr lang="pt-BR" sz="1000" dirty="0"/>
              <a:t>RP 3 - Discricionária e abrangida pelo Programa de Aceleração do Crescimento - Novo PAC</a:t>
            </a:r>
          </a:p>
          <a:p>
            <a:pPr marL="457200" lvl="1" indent="0">
              <a:buNone/>
            </a:pPr>
            <a:r>
              <a:rPr lang="pt-BR" sz="1000" dirty="0"/>
              <a:t>RP 4 – despesas primárias do orçamento de investimentos não PAC, desconsideradas da meta de resultado primário;</a:t>
            </a:r>
          </a:p>
          <a:p>
            <a:pPr marL="457200" lvl="1" indent="0">
              <a:buNone/>
            </a:pPr>
            <a:r>
              <a:rPr lang="pt-BR" sz="1000" dirty="0"/>
              <a:t>RP 5 - despesas primárias do orçamento de investimentos PAC, desconsideradas da meta de resultado primário;</a:t>
            </a:r>
          </a:p>
          <a:p>
            <a:pPr marL="457200" lvl="1" indent="0">
              <a:buNone/>
            </a:pPr>
            <a:r>
              <a:rPr lang="pt-BR" sz="1000" dirty="0"/>
              <a:t>RP 6 – despesas oriundas de emendas individuais de execução obrigatória nos termos da Constituição;</a:t>
            </a:r>
          </a:p>
          <a:p>
            <a:pPr marL="457200" lvl="1" indent="0">
              <a:buNone/>
            </a:pPr>
            <a:r>
              <a:rPr lang="pt-BR" sz="1000" dirty="0"/>
              <a:t>RP 7 – despesas primárias oriundas de emendas de bancada estadual de execução obrigatória nos termos da</a:t>
            </a:r>
          </a:p>
          <a:p>
            <a:pPr marL="457200" lvl="1" indent="0">
              <a:buNone/>
            </a:pPr>
            <a:r>
              <a:rPr lang="pt-BR" sz="1000" dirty="0"/>
              <a:t>Constituição;</a:t>
            </a:r>
          </a:p>
          <a:p>
            <a:pPr marL="457200" lvl="1" indent="0">
              <a:buNone/>
            </a:pPr>
            <a:r>
              <a:rPr lang="pt-BR" sz="1000" dirty="0"/>
              <a:t>RP 8 – despesas primárias oriundas de emendas de comissão permanente;</a:t>
            </a:r>
          </a:p>
        </p:txBody>
      </p:sp>
    </p:spTree>
    <p:extLst>
      <p:ext uri="{BB962C8B-B14F-4D97-AF65-F5344CB8AC3E}">
        <p14:creationId xmlns:p14="http://schemas.microsoft.com/office/powerpoint/2010/main" val="128420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E34C89B-B780-2AD6-AD77-209CEFC4E6C0}"/>
              </a:ext>
            </a:extLst>
          </p:cNvPr>
          <p:cNvSpPr txBox="1">
            <a:spLocks/>
          </p:cNvSpPr>
          <p:nvPr/>
        </p:nvSpPr>
        <p:spPr>
          <a:xfrm>
            <a:off x="521952" y="1471821"/>
            <a:ext cx="3041803" cy="2907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93FFF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138B"/>
                </a:solidFill>
              </a:rPr>
              <a:t>Como </a:t>
            </a:r>
            <a:r>
              <a:rPr lang="en-US" sz="4000" dirty="0" err="1">
                <a:solidFill>
                  <a:srgbClr val="00138B"/>
                </a:solidFill>
              </a:rPr>
              <a:t>posso</a:t>
            </a:r>
            <a:r>
              <a:rPr lang="en-US" sz="4000" dirty="0">
                <a:solidFill>
                  <a:srgbClr val="00138B"/>
                </a:solidFill>
              </a:rPr>
              <a:t> usar esse </a:t>
            </a:r>
            <a:r>
              <a:rPr lang="en-US" sz="4000" dirty="0" err="1">
                <a:solidFill>
                  <a:srgbClr val="00138B"/>
                </a:solidFill>
              </a:rPr>
              <a:t>recurso</a:t>
            </a:r>
            <a:r>
              <a:rPr lang="en-US" sz="4000" dirty="0">
                <a:solidFill>
                  <a:srgbClr val="00138B"/>
                </a:solidFill>
              </a:rPr>
              <a:t>?</a:t>
            </a:r>
          </a:p>
        </p:txBody>
      </p:sp>
      <p:pic>
        <p:nvPicPr>
          <p:cNvPr id="5" name="Imagem 4" descr="Uma imagem contendo comida, segurando&#10;&#10;Descrição gerada automaticamente">
            <a:extLst>
              <a:ext uri="{FF2B5EF4-FFF2-40B4-BE49-F238E27FC236}">
                <a16:creationId xmlns:a16="http://schemas.microsoft.com/office/drawing/2014/main" id="{A1607B2D-6C8E-96C0-0633-3773A37A0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54" y="-579780"/>
            <a:ext cx="11143946" cy="7429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AA77784-C539-F4B8-1FAC-B11E07685F70}"/>
              </a:ext>
            </a:extLst>
          </p:cNvPr>
          <p:cNvSpPr txBox="1"/>
          <p:nvPr/>
        </p:nvSpPr>
        <p:spPr>
          <a:xfrm>
            <a:off x="4070241" y="3317376"/>
            <a:ext cx="889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25400">
                  <a:solidFill>
                    <a:schemeClr val="bg1"/>
                  </a:solidFill>
                </a:ln>
                <a:solidFill>
                  <a:srgbClr val="00138B"/>
                </a:solidFill>
                <a:latin typeface="Montserrat Black" pitchFamily="2" charset="0"/>
              </a:rPr>
              <a:t>TRANSFERÊNCIAS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DF6C41C-336F-4CE3-163D-BF040FDE518D}"/>
              </a:ext>
            </a:extLst>
          </p:cNvPr>
          <p:cNvSpPr txBox="1"/>
          <p:nvPr/>
        </p:nvSpPr>
        <p:spPr>
          <a:xfrm>
            <a:off x="4070241" y="145794"/>
            <a:ext cx="74595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solidFill>
                  <a:srgbClr val="00138B"/>
                </a:solidFill>
                <a:latin typeface="Montserrat Black" pitchFamily="2" charset="0"/>
              </a:rPr>
              <a:t>Obrigatórias:</a:t>
            </a:r>
            <a:r>
              <a:rPr lang="pt-BR" sz="1600" dirty="0">
                <a:solidFill>
                  <a:srgbClr val="00138B"/>
                </a:solidFill>
                <a:latin typeface="Montserrat Black" pitchFamily="2" charset="0"/>
              </a:rPr>
              <a:t> a transferência independe da ‘vontade’ da União ou de um plano de ação específico, ex.: Fundos de Participação.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3E989A2-38DA-024E-E24D-03EB284D26E0}"/>
              </a:ext>
            </a:extLst>
          </p:cNvPr>
          <p:cNvSpPr txBox="1"/>
          <p:nvPr/>
        </p:nvSpPr>
        <p:spPr>
          <a:xfrm>
            <a:off x="6256422" y="4958459"/>
            <a:ext cx="59355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solidFill>
                  <a:srgbClr val="00138B"/>
                </a:solidFill>
                <a:latin typeface="Montserrat Black" pitchFamily="2" charset="0"/>
              </a:rPr>
              <a:t>Discricionárias:</a:t>
            </a:r>
            <a:r>
              <a:rPr lang="pt-BR" sz="1600" dirty="0">
                <a:solidFill>
                  <a:srgbClr val="00138B"/>
                </a:solidFill>
                <a:latin typeface="Montserrat Black" pitchFamily="2" charset="0"/>
              </a:rPr>
              <a:t> a União dispõe de certa decisão sobre a transferência.</a:t>
            </a:r>
          </a:p>
        </p:txBody>
      </p:sp>
    </p:spTree>
    <p:extLst>
      <p:ext uri="{BB962C8B-B14F-4D97-AF65-F5344CB8AC3E}">
        <p14:creationId xmlns:p14="http://schemas.microsoft.com/office/powerpoint/2010/main" val="170715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DF12167-A93D-B158-F010-681AF77BC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181" y="1749541"/>
            <a:ext cx="6309907" cy="3535986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50C1A3E7-8B50-F66B-597D-F9855E13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Transferências de recursos da União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938D82-71F8-01D6-DA4B-FD67960EC411}"/>
              </a:ext>
            </a:extLst>
          </p:cNvPr>
          <p:cNvSpPr txBox="1"/>
          <p:nvPr/>
        </p:nvSpPr>
        <p:spPr>
          <a:xfrm>
            <a:off x="571177" y="1432959"/>
            <a:ext cx="6483958" cy="169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Instrumentos</a:t>
            </a:r>
            <a:r>
              <a:rPr lang="en-US" sz="2000" dirty="0"/>
              <a:t> </a:t>
            </a:r>
            <a:r>
              <a:rPr lang="en-US" sz="2000" dirty="0" err="1"/>
              <a:t>destinados</a:t>
            </a:r>
            <a:r>
              <a:rPr lang="en-US" sz="2000" dirty="0"/>
              <a:t> a </a:t>
            </a:r>
            <a:r>
              <a:rPr lang="en-US" sz="2000" b="1" dirty="0" err="1"/>
              <a:t>repasse</a:t>
            </a:r>
            <a:r>
              <a:rPr lang="en-US" sz="2000" b="1" dirty="0"/>
              <a:t> de </a:t>
            </a:r>
            <a:r>
              <a:rPr lang="en-US" sz="2000" b="1" dirty="0" err="1"/>
              <a:t>recursos</a:t>
            </a:r>
            <a:r>
              <a:rPr lang="en-US" sz="2000" b="1" dirty="0"/>
              <a:t> da </a:t>
            </a:r>
            <a:r>
              <a:rPr lang="en-US" sz="2000" b="1" dirty="0" err="1"/>
              <a:t>União</a:t>
            </a:r>
            <a:r>
              <a:rPr lang="en-US" sz="2000" b="1" dirty="0"/>
              <a:t> </a:t>
            </a:r>
            <a:r>
              <a:rPr lang="en-US" sz="2000" dirty="0"/>
              <a:t>para </a:t>
            </a:r>
            <a:r>
              <a:rPr lang="en-US" sz="2000" dirty="0" err="1"/>
              <a:t>execução</a:t>
            </a:r>
            <a:r>
              <a:rPr lang="en-US" sz="2000" dirty="0"/>
              <a:t> </a:t>
            </a:r>
            <a:r>
              <a:rPr lang="en-US" sz="2000" b="1" dirty="0" err="1"/>
              <a:t>descentralizada</a:t>
            </a:r>
            <a:r>
              <a:rPr lang="en-US" sz="2000" dirty="0"/>
              <a:t> de </a:t>
            </a:r>
            <a:r>
              <a:rPr lang="en-US" sz="2000" dirty="0" err="1"/>
              <a:t>políticas</a:t>
            </a:r>
            <a:r>
              <a:rPr lang="en-US" sz="2000" dirty="0"/>
              <a:t> </a:t>
            </a:r>
            <a:r>
              <a:rPr lang="en-US" sz="2000" dirty="0" err="1"/>
              <a:t>públicas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496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comida, homem&#10;&#10;O conteúdo gerado por IA pode estar incorreto.">
            <a:extLst>
              <a:ext uri="{FF2B5EF4-FFF2-40B4-BE49-F238E27FC236}">
                <a16:creationId xmlns:a16="http://schemas.microsoft.com/office/drawing/2014/main" id="{3EB9535E-B7F5-E283-042E-C20158423F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1" b="27772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DDD974-9E28-FFFD-FEB2-DCD03F7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Onde executar parte dela??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C45968-930F-FFA3-A451-7AD09F6BBDC0}"/>
              </a:ext>
            </a:extLst>
          </p:cNvPr>
          <p:cNvSpPr txBox="1"/>
          <p:nvPr/>
        </p:nvSpPr>
        <p:spPr>
          <a:xfrm>
            <a:off x="0" y="6550223"/>
            <a:ext cx="91251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Canva Sans"/>
              </a:rPr>
              <a:t>Foto de Leeloo The First: https://www.pexels.com/pt-br/foto/pontos-de-interrogacao-sobre-trabalhos-em-papel-5428833/</a:t>
            </a:r>
            <a:endParaRPr lang="pt-BR" sz="14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14DC2D0-B4CB-59DF-D5A1-15157929D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43D08F0-90EC-CF0C-3EEB-96D591B62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130" y="108353"/>
            <a:ext cx="3269575" cy="23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2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8F757E6-1F1C-C8DF-0EAC-1E1FB750E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30" y="578599"/>
            <a:ext cx="1942751" cy="1666539"/>
          </a:xfrm>
          <a:prstGeom prst="rect">
            <a:avLst/>
          </a:prstGeom>
          <a:noFill/>
          <a:effectLst>
            <a:softEdge rad="22812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Ícone&#10;&#10;Descrição gerada automaticamente">
            <a:extLst>
              <a:ext uri="{FF2B5EF4-FFF2-40B4-BE49-F238E27FC236}">
                <a16:creationId xmlns:a16="http://schemas.microsoft.com/office/drawing/2014/main" id="{0A82DC23-3B0B-3584-DBA1-F9663302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83" y="2756137"/>
            <a:ext cx="1724847" cy="12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C4805936-050B-3742-24FE-B602B3CCD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83" y="4495223"/>
            <a:ext cx="1799149" cy="12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Uma imagem contendo Logotipo&#10;&#10;Descrição gerada automaticamente">
            <a:extLst>
              <a:ext uri="{FF2B5EF4-FFF2-40B4-BE49-F238E27FC236}">
                <a16:creationId xmlns:a16="http://schemas.microsoft.com/office/drawing/2014/main" id="{DB776E55-5147-A11D-0DD8-9CA2D1633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65" y="2154358"/>
            <a:ext cx="2568627" cy="20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Uma imagem contendo Logotipo&#10;&#10;Descrição gerada automaticamente">
            <a:extLst>
              <a:ext uri="{FF2B5EF4-FFF2-40B4-BE49-F238E27FC236}">
                <a16:creationId xmlns:a16="http://schemas.microsoft.com/office/drawing/2014/main" id="{276C8150-4B38-A117-4773-17BBC72E3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431" y="797669"/>
            <a:ext cx="1953530" cy="140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1">
            <a:extLst>
              <a:ext uri="{FF2B5EF4-FFF2-40B4-BE49-F238E27FC236}">
                <a16:creationId xmlns:a16="http://schemas.microsoft.com/office/drawing/2014/main" id="{C0B81717-4EBC-DBF0-DC1C-9D7566EBF4B1}"/>
              </a:ext>
            </a:extLst>
          </p:cNvPr>
          <p:cNvSpPr txBox="1"/>
          <p:nvPr/>
        </p:nvSpPr>
        <p:spPr>
          <a:xfrm rot="16200000">
            <a:off x="-1197019" y="2967335"/>
            <a:ext cx="3430363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spc="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Papel MGI</a:t>
            </a:r>
          </a:p>
        </p:txBody>
      </p:sp>
      <p:sp>
        <p:nvSpPr>
          <p:cNvPr id="10" name="CaixaDeTexto 2">
            <a:extLst>
              <a:ext uri="{FF2B5EF4-FFF2-40B4-BE49-F238E27FC236}">
                <a16:creationId xmlns:a16="http://schemas.microsoft.com/office/drawing/2014/main" id="{9573A06A-4B07-F69B-AE70-10F613B4450C}"/>
              </a:ext>
            </a:extLst>
          </p:cNvPr>
          <p:cNvSpPr txBox="1"/>
          <p:nvPr/>
        </p:nvSpPr>
        <p:spPr>
          <a:xfrm>
            <a:off x="1248281" y="207017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Coordenar</a:t>
            </a:r>
          </a:p>
        </p:txBody>
      </p:sp>
      <p:sp>
        <p:nvSpPr>
          <p:cNvPr id="11" name="CaixaDeTexto 3">
            <a:extLst>
              <a:ext uri="{FF2B5EF4-FFF2-40B4-BE49-F238E27FC236}">
                <a16:creationId xmlns:a16="http://schemas.microsoft.com/office/drawing/2014/main" id="{D8896CA4-E871-D33B-DCE3-5C174B05EC49}"/>
              </a:ext>
            </a:extLst>
          </p:cNvPr>
          <p:cNvSpPr txBox="1"/>
          <p:nvPr/>
        </p:nvSpPr>
        <p:spPr>
          <a:xfrm>
            <a:off x="1280674" y="387880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Normatizar</a:t>
            </a: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2267D34A-FD8C-118B-5545-59926DA83357}"/>
              </a:ext>
            </a:extLst>
          </p:cNvPr>
          <p:cNvSpPr txBox="1"/>
          <p:nvPr/>
        </p:nvSpPr>
        <p:spPr>
          <a:xfrm>
            <a:off x="1439502" y="5699963"/>
            <a:ext cx="14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Capacitar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B2C3F87-BEDC-0014-E5D8-FD0C7CFE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24" y="3116325"/>
            <a:ext cx="3378207" cy="1689104"/>
          </a:xfrm>
          <a:prstGeom prst="rect">
            <a:avLst/>
          </a:prstGeom>
          <a:noFill/>
          <a:effectLst>
            <a:softEdge rad="7264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ontratos.gov">
            <a:extLst>
              <a:ext uri="{FF2B5EF4-FFF2-40B4-BE49-F238E27FC236}">
                <a16:creationId xmlns:a16="http://schemas.microsoft.com/office/drawing/2014/main" id="{49D044FF-6414-27CB-95FE-8E4E74D07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952" y="2813479"/>
            <a:ext cx="3378207" cy="67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áfico 9">
            <a:extLst>
              <a:ext uri="{FF2B5EF4-FFF2-40B4-BE49-F238E27FC236}">
                <a16:creationId xmlns:a16="http://schemas.microsoft.com/office/drawing/2014/main" id="{19422069-1B5A-10E9-04CE-75A83C1F88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88781" y="5532660"/>
            <a:ext cx="2251406" cy="63569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6C966A9-24BA-6EE9-C59C-618387874A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8663" y="4307180"/>
            <a:ext cx="1081288" cy="1060003"/>
          </a:xfrm>
          <a:prstGeom prst="rect">
            <a:avLst/>
          </a:prstGeom>
          <a:effectLst>
            <a:softEdge rad="57303"/>
          </a:effectLst>
        </p:spPr>
      </p:pic>
      <p:sp>
        <p:nvSpPr>
          <p:cNvPr id="17" name="CaixaDeTexto 12">
            <a:extLst>
              <a:ext uri="{FF2B5EF4-FFF2-40B4-BE49-F238E27FC236}">
                <a16:creationId xmlns:a16="http://schemas.microsoft.com/office/drawing/2014/main" id="{7BBE3B6A-80B5-EA6F-8C25-12976D6E8013}"/>
              </a:ext>
            </a:extLst>
          </p:cNvPr>
          <p:cNvSpPr txBox="1"/>
          <p:nvPr/>
        </p:nvSpPr>
        <p:spPr>
          <a:xfrm>
            <a:off x="4705031" y="4505794"/>
            <a:ext cx="246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Colaborativamente</a:t>
            </a:r>
          </a:p>
        </p:txBody>
      </p:sp>
      <p:cxnSp>
        <p:nvCxnSpPr>
          <p:cNvPr id="18" name="Conector em Curva 14">
            <a:extLst>
              <a:ext uri="{FF2B5EF4-FFF2-40B4-BE49-F238E27FC236}">
                <a16:creationId xmlns:a16="http://schemas.microsoft.com/office/drawing/2014/main" id="{FC311735-A0DB-F973-7D52-0E1C04887D39}"/>
              </a:ext>
            </a:extLst>
          </p:cNvPr>
          <p:cNvCxnSpPr>
            <a:cxnSpLocks/>
          </p:cNvCxnSpPr>
          <p:nvPr/>
        </p:nvCxnSpPr>
        <p:spPr>
          <a:xfrm flipV="1">
            <a:off x="2830328" y="3697595"/>
            <a:ext cx="1730598" cy="138828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em Curva 18">
            <a:extLst>
              <a:ext uri="{FF2B5EF4-FFF2-40B4-BE49-F238E27FC236}">
                <a16:creationId xmlns:a16="http://schemas.microsoft.com/office/drawing/2014/main" id="{0D364FB2-060E-316B-EA9C-EB672BD84A43}"/>
              </a:ext>
            </a:extLst>
          </p:cNvPr>
          <p:cNvCxnSpPr>
            <a:cxnSpLocks/>
          </p:cNvCxnSpPr>
          <p:nvPr/>
        </p:nvCxnSpPr>
        <p:spPr>
          <a:xfrm>
            <a:off x="2811430" y="1641156"/>
            <a:ext cx="1768394" cy="140161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em Curva 21">
            <a:extLst>
              <a:ext uri="{FF2B5EF4-FFF2-40B4-BE49-F238E27FC236}">
                <a16:creationId xmlns:a16="http://schemas.microsoft.com/office/drawing/2014/main" id="{D78CA870-5CAA-3576-6AE8-F1BA4610CF3C}"/>
              </a:ext>
            </a:extLst>
          </p:cNvPr>
          <p:cNvCxnSpPr>
            <a:cxnSpLocks/>
          </p:cNvCxnSpPr>
          <p:nvPr/>
        </p:nvCxnSpPr>
        <p:spPr>
          <a:xfrm flipV="1">
            <a:off x="2858957" y="3330026"/>
            <a:ext cx="1741618" cy="5108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ave Esquerda 20">
            <a:extLst>
              <a:ext uri="{FF2B5EF4-FFF2-40B4-BE49-F238E27FC236}">
                <a16:creationId xmlns:a16="http://schemas.microsoft.com/office/drawing/2014/main" id="{A01D618C-5012-5781-4AEB-815B4B38D5D0}"/>
              </a:ext>
            </a:extLst>
          </p:cNvPr>
          <p:cNvSpPr/>
          <p:nvPr/>
        </p:nvSpPr>
        <p:spPr>
          <a:xfrm>
            <a:off x="7011698" y="624320"/>
            <a:ext cx="1245533" cy="52977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22" name="Imagem 21" descr="Logotipo&#10;&#10;O conteúdo gerado por IA pode estar incorreto.">
            <a:extLst>
              <a:ext uri="{FF2B5EF4-FFF2-40B4-BE49-F238E27FC236}">
                <a16:creationId xmlns:a16="http://schemas.microsoft.com/office/drawing/2014/main" id="{E7522542-921A-C017-5666-97AF24CAD1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720" y="723410"/>
            <a:ext cx="1685680" cy="162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Uma imagem contendo Logotipo&#10;&#10;Descrição gerada automaticamente">
            <a:extLst>
              <a:ext uri="{FF2B5EF4-FFF2-40B4-BE49-F238E27FC236}">
                <a16:creationId xmlns:a16="http://schemas.microsoft.com/office/drawing/2014/main" id="{4E14AB38-2BEC-22F7-DAB1-0066C9F1A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3" y="1364923"/>
            <a:ext cx="2568627" cy="20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13">
            <a:extLst>
              <a:ext uri="{FF2B5EF4-FFF2-40B4-BE49-F238E27FC236}">
                <a16:creationId xmlns:a16="http://schemas.microsoft.com/office/drawing/2014/main" id="{0B6051A9-A9FA-AA2C-E507-26E53DE39EA9}"/>
              </a:ext>
            </a:extLst>
          </p:cNvPr>
          <p:cNvSpPr txBox="1"/>
          <p:nvPr/>
        </p:nvSpPr>
        <p:spPr>
          <a:xfrm>
            <a:off x="4914901" y="1843950"/>
            <a:ext cx="698146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>
                <a:solidFill>
                  <a:srgbClr val="0070C0"/>
                </a:solidFill>
              </a:rPr>
              <a:t>Capacitação</a:t>
            </a:r>
          </a:p>
          <a:p>
            <a:endParaRPr lang="pt-BR" sz="4000">
              <a:solidFill>
                <a:srgbClr val="0070C0"/>
              </a:solidFill>
            </a:endParaRPr>
          </a:p>
          <a:p>
            <a:r>
              <a:rPr lang="pt-BR" sz="4000">
                <a:solidFill>
                  <a:srgbClr val="0070C0"/>
                </a:solidFill>
              </a:rPr>
              <a:t>Melhoria de Gestão</a:t>
            </a:r>
          </a:p>
          <a:p>
            <a:endParaRPr lang="pt-BR" sz="4000">
              <a:solidFill>
                <a:srgbClr val="0070C0"/>
              </a:solidFill>
            </a:endParaRPr>
          </a:p>
          <a:p>
            <a:r>
              <a:rPr lang="pt-BR" sz="4000">
                <a:solidFill>
                  <a:srgbClr val="0070C0"/>
                </a:solidFill>
              </a:rPr>
              <a:t>Comunicação e Transparência</a:t>
            </a:r>
          </a:p>
        </p:txBody>
      </p:sp>
      <p:sp>
        <p:nvSpPr>
          <p:cNvPr id="6" name="CaixaDeTexto 15">
            <a:extLst>
              <a:ext uri="{FF2B5EF4-FFF2-40B4-BE49-F238E27FC236}">
                <a16:creationId xmlns:a16="http://schemas.microsoft.com/office/drawing/2014/main" id="{50F112A2-5D70-719F-DE9A-5A9D08D0C8F4}"/>
              </a:ext>
            </a:extLst>
          </p:cNvPr>
          <p:cNvSpPr txBox="1"/>
          <p:nvPr/>
        </p:nvSpPr>
        <p:spPr>
          <a:xfrm>
            <a:off x="1042988" y="3700463"/>
            <a:ext cx="1925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>
                <a:solidFill>
                  <a:srgbClr val="0070C0"/>
                </a:solidFill>
              </a:rPr>
              <a:t>Eixos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6858A-4131-FDE4-FCC7-2CA80D96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05338" y="3219785"/>
            <a:ext cx="4021465" cy="3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45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C6516-4D98-C452-8A8E-4B21A12F7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9C9AC246-E652-8011-73EC-9706C7260B3E}"/>
              </a:ext>
            </a:extLst>
          </p:cNvPr>
          <p:cNvSpPr txBox="1">
            <a:spLocks/>
          </p:cNvSpPr>
          <p:nvPr/>
        </p:nvSpPr>
        <p:spPr>
          <a:xfrm>
            <a:off x="2812838" y="3860888"/>
            <a:ext cx="8786973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93FFF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200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14D2034-1EC4-D4F1-D82E-C66014B752D4}"/>
              </a:ext>
            </a:extLst>
          </p:cNvPr>
          <p:cNvSpPr txBox="1"/>
          <p:nvPr/>
        </p:nvSpPr>
        <p:spPr>
          <a:xfrm>
            <a:off x="1116082" y="2550836"/>
            <a:ext cx="10176387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Montserrat"/>
              </a:rPr>
              <a:t>Obrigado.</a:t>
            </a:r>
            <a:endParaRPr lang="pt-BR" dirty="0"/>
          </a:p>
          <a:p>
            <a:pPr algn="ctr"/>
            <a:endParaRPr lang="pt-BR" sz="20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38574E-51BB-70E0-795C-D1EF4DFA4223}"/>
              </a:ext>
            </a:extLst>
          </p:cNvPr>
          <p:cNvSpPr txBox="1"/>
          <p:nvPr/>
        </p:nvSpPr>
        <p:spPr>
          <a:xfrm>
            <a:off x="2215429" y="5159418"/>
            <a:ext cx="237562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100" dirty="0"/>
          </a:p>
          <a:p>
            <a:endParaRPr lang="pt-BR" sz="1100" dirty="0"/>
          </a:p>
          <a:p>
            <a:r>
              <a:rPr lang="pt-BR" sz="1000" dirty="0"/>
              <a:t>MINISTÉRIO DA </a:t>
            </a:r>
          </a:p>
          <a:p>
            <a:r>
              <a:rPr lang="pt-BR" sz="1000" b="1" dirty="0"/>
              <a:t>GESTÃO E DA INOVAÇÃO EM SERVIÇOS PÚBLICOS</a:t>
            </a:r>
            <a:endParaRPr lang="pt-BR" sz="1100" b="1" dirty="0"/>
          </a:p>
          <a:p>
            <a:endParaRPr lang="pt-BR" sz="11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887B5D0-8E8F-A92C-CE17-215D05AF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639" y="5015495"/>
            <a:ext cx="1365063" cy="13650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E830D57-50FA-817A-3582-BA2BD632A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542" y="965570"/>
            <a:ext cx="9325684" cy="441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átis Vista Aérea De Casas Em Uma área Urbana Foto profissional">
            <a:extLst>
              <a:ext uri="{FF2B5EF4-FFF2-40B4-BE49-F238E27FC236}">
                <a16:creationId xmlns:a16="http://schemas.microsoft.com/office/drawing/2014/main" id="{A68A800D-3C1E-88C7-3778-142A4FA261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9" b="11995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DBACD70-45F8-4688-5F58-FE4B1C10DDF4}"/>
              </a:ext>
            </a:extLst>
          </p:cNvPr>
          <p:cNvSpPr txBox="1"/>
          <p:nvPr/>
        </p:nvSpPr>
        <p:spPr>
          <a:xfrm>
            <a:off x="98804" y="6488668"/>
            <a:ext cx="112861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Canva Sans"/>
              </a:rPr>
              <a:t>Foto de Amos Kofi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nva Sans"/>
              </a:rPr>
              <a:t>Commey</a:t>
            </a:r>
            <a:r>
              <a:rPr lang="pt-BR" b="0" i="0" dirty="0">
                <a:solidFill>
                  <a:srgbClr val="000000"/>
                </a:solidFill>
                <a:effectLst/>
                <a:latin typeface="Canva Sans"/>
              </a:rPr>
              <a:t>: https://www.pexels.com/pt-br/foto/vista-aerea-de-casas-em-uma-area-urbana-8493777/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465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80E58C81-D60B-92AB-5184-4164D46B3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2847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F23D1D8-5936-2D0F-FE44-0644E10F34AF}"/>
              </a:ext>
            </a:extLst>
          </p:cNvPr>
          <p:cNvSpPr txBox="1"/>
          <p:nvPr/>
        </p:nvSpPr>
        <p:spPr>
          <a:xfrm>
            <a:off x="91870" y="6488668"/>
            <a:ext cx="1111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Foto de </a:t>
            </a:r>
            <a:r>
              <a:rPr lang="pt-BR" dirty="0" err="1">
                <a:solidFill>
                  <a:schemeClr val="bg1"/>
                </a:solidFill>
              </a:rPr>
              <a:t>Chait</a:t>
            </a:r>
            <a:r>
              <a:rPr lang="pt-BR" dirty="0">
                <a:solidFill>
                  <a:schemeClr val="bg1"/>
                </a:solidFill>
              </a:rPr>
              <a:t> Goli: https://www.pexels.com/pt-br/foto/vista-aerea-da-cidade-durante-o-amanhecer-2093323/</a:t>
            </a:r>
          </a:p>
        </p:txBody>
      </p:sp>
    </p:spTree>
    <p:extLst>
      <p:ext uri="{BB962C8B-B14F-4D97-AF65-F5344CB8AC3E}">
        <p14:creationId xmlns:p14="http://schemas.microsoft.com/office/powerpoint/2010/main" val="265763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690F7D9B-CEBD-3AEC-CF6C-F7AA6B8F13B1}"/>
              </a:ext>
            </a:extLst>
          </p:cNvPr>
          <p:cNvSpPr txBox="1">
            <a:spLocks/>
          </p:cNvSpPr>
          <p:nvPr/>
        </p:nvSpPr>
        <p:spPr>
          <a:xfrm>
            <a:off x="960120" y="329184"/>
            <a:ext cx="10369296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93FFF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kern="1200" dirty="0" err="1">
                <a:latin typeface="Montserrat" panose="00000500000000000000" pitchFamily="50" charset="0"/>
                <a:ea typeface="+mj-ea"/>
                <a:cs typeface="+mj-cs"/>
              </a:rPr>
              <a:t>Tudo</a:t>
            </a:r>
            <a:r>
              <a:rPr lang="en-US" sz="3000" kern="1200" dirty="0">
                <a:latin typeface="Montserrat" panose="00000500000000000000" pitchFamily="50" charset="0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Montserrat" panose="00000500000000000000" pitchFamily="50" charset="0"/>
                <a:ea typeface="+mj-ea"/>
                <a:cs typeface="+mj-cs"/>
              </a:rPr>
              <a:t>igual</a:t>
            </a:r>
            <a:r>
              <a:rPr lang="en-US" sz="3000" kern="1200" dirty="0">
                <a:latin typeface="Montserrat" panose="00000500000000000000" pitchFamily="50" charset="0"/>
                <a:ea typeface="+mj-ea"/>
                <a:cs typeface="+mj-cs"/>
              </a:rPr>
              <a:t>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94263B-37F9-37D8-AC17-9F3F3D5E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8437" y="947166"/>
            <a:ext cx="5241926" cy="5215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858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9A46083-9B06-E509-1CD3-1216B4534D91}"/>
              </a:ext>
            </a:extLst>
          </p:cNvPr>
          <p:cNvSpPr txBox="1">
            <a:spLocks/>
          </p:cNvSpPr>
          <p:nvPr/>
        </p:nvSpPr>
        <p:spPr>
          <a:xfrm>
            <a:off x="960120" y="329184"/>
            <a:ext cx="10369296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93FFF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kern="1200">
                <a:latin typeface="Montserrat" panose="00000500000000000000" pitchFamily="50" charset="0"/>
                <a:ea typeface="+mj-ea"/>
                <a:cs typeface="+mj-cs"/>
              </a:rPr>
              <a:t>Regiões iguais?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8AD7791-6D91-06CF-EBAE-07624CBB4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09700" y="570271"/>
            <a:ext cx="10074814" cy="5717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72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2B6A9-1FBB-25CB-A2EB-EC185F88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Vizinhos iguais?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5BEBBC-4C77-D46D-758A-EEABF36A79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90"/>
          <a:stretch>
            <a:fillRect/>
          </a:stretch>
        </p:blipFill>
        <p:spPr>
          <a:xfrm>
            <a:off x="1497269" y="885825"/>
            <a:ext cx="7697278" cy="539949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3620197-EE75-75DD-117A-E534DB86B588}"/>
              </a:ext>
            </a:extLst>
          </p:cNvPr>
          <p:cNvSpPr/>
          <p:nvPr/>
        </p:nvSpPr>
        <p:spPr>
          <a:xfrm>
            <a:off x="960120" y="891159"/>
            <a:ext cx="884903" cy="811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46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07E30-2A35-A5E4-82EB-567AC6C9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B80AA02-7676-5341-A5C0-2ADDCDA8B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7830" y="1371600"/>
            <a:ext cx="5434765" cy="42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7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 de jogo&#10;&#10;O conteúdo gerado por IA pode estar incorreto.">
            <a:extLst>
              <a:ext uri="{FF2B5EF4-FFF2-40B4-BE49-F238E27FC236}">
                <a16:creationId xmlns:a16="http://schemas.microsoft.com/office/drawing/2014/main" id="{CA9DB23D-77F4-E911-9FFF-C39C514E79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5" b="30308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914333C-6663-5A89-329F-32B08F19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Planejamento Estratégico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A12498-4543-A34C-94BB-F649EED7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pt-BR" sz="2000">
                <a:solidFill>
                  <a:srgbClr val="FFFFFF"/>
                </a:solidFill>
              </a:rPr>
              <a:t>4 anos</a:t>
            </a:r>
          </a:p>
          <a:p>
            <a:r>
              <a:rPr lang="pt-BR" sz="2000">
                <a:solidFill>
                  <a:srgbClr val="FFFFFF"/>
                </a:solidFill>
              </a:rPr>
              <a:t>Investimento em grandes Obras</a:t>
            </a:r>
          </a:p>
          <a:p>
            <a:r>
              <a:rPr lang="pt-BR" sz="2000">
                <a:solidFill>
                  <a:srgbClr val="FFFFFF"/>
                </a:solidFill>
              </a:rPr>
              <a:t>Estabelece, de forma regionalizada as diretrizes, objetivos e metas da administração pública</a:t>
            </a:r>
          </a:p>
          <a:p>
            <a:r>
              <a:rPr lang="pt-BR" sz="2000">
                <a:solidFill>
                  <a:srgbClr val="FFFFFF"/>
                </a:solidFill>
              </a:rPr>
              <a:t>Oferta permanente de serviços</a:t>
            </a:r>
          </a:p>
          <a:p>
            <a:r>
              <a:rPr lang="pt-BR" sz="2000">
                <a:solidFill>
                  <a:srgbClr val="FFFFFF"/>
                </a:solidFill>
              </a:rPr>
              <a:t>Plano Plurianual - PPA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E1A179-6389-C98A-A49A-72BA23AED9DD}"/>
              </a:ext>
            </a:extLst>
          </p:cNvPr>
          <p:cNvSpPr txBox="1"/>
          <p:nvPr/>
        </p:nvSpPr>
        <p:spPr>
          <a:xfrm>
            <a:off x="-1" y="6172201"/>
            <a:ext cx="12192001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1300" b="0" i="0">
                <a:solidFill>
                  <a:srgbClr val="FFFFFF"/>
                </a:solidFill>
                <a:effectLst/>
              </a:rPr>
              <a:t>Foto de Lara Jameson: https://www.pexels.com/pt-br/foto/mao-viagem-bandeira-faixa-8828355/</a:t>
            </a:r>
            <a:endParaRPr lang="pt-B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3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DEEF9-2E65-0693-DA2A-8EF0DA24A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329067" cy="1655483"/>
          </a:xfrm>
        </p:spPr>
        <p:txBody>
          <a:bodyPr anchor="b">
            <a:normAutofit fontScale="90000"/>
          </a:bodyPr>
          <a:lstStyle/>
          <a:p>
            <a:r>
              <a:rPr lang="pt-BR" sz="4000" dirty="0"/>
              <a:t>Lei de Diretrizes Orçamentárias LDO</a:t>
            </a:r>
          </a:p>
        </p:txBody>
      </p:sp>
      <p:pic>
        <p:nvPicPr>
          <p:cNvPr id="14338" name="Picture 2" descr="Padronização na sua empresa: Entenda sua importância | EESC jr.">
            <a:extLst>
              <a:ext uri="{FF2B5EF4-FFF2-40B4-BE49-F238E27FC236}">
                <a16:creationId xmlns:a16="http://schemas.microsoft.com/office/drawing/2014/main" id="{B05B82E8-A19D-7110-1D32-5A2AC2062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" b="1"/>
          <a:stretch/>
        </p:blipFill>
        <p:spPr bwMode="auto">
          <a:xfrm>
            <a:off x="20" y="432"/>
            <a:ext cx="8386896" cy="607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2428D9-83FF-608B-06E7-83EB16C47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 lnSpcReduction="10000"/>
          </a:bodyPr>
          <a:lstStyle/>
          <a:p>
            <a:pPr algn="l" fontAlgn="ctr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Google Sans"/>
              </a:rPr>
              <a:t>Define as PRIORIDADES e METAS da Administração Pública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Google Sans"/>
              </a:rPr>
              <a:t>Estabelece a ESTRUTURA e ORGANIZAÇÃO dos orçamentos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Google Sans"/>
              </a:rPr>
              <a:t>Determina o nível de equilíbrio entre receitas e despesas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Google Sans"/>
              </a:rPr>
              <a:t>Traça REGRAS para as despesas dos poderes Executivo, Legislativo e Judiciário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Google Sans"/>
              </a:rPr>
              <a:t>Disciplina o REPASSE de verbas da União para estados, municípios e entidades privadas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Google Sans"/>
              </a:rPr>
              <a:t>Indica PRIORIDADES de financiamento pelos bancos públicos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86458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49841df-46b4-4bad-a0c1-d324e2d898db">
      <UserInfo>
        <DisplayName/>
        <AccountId xsi:nil="true"/>
        <AccountType/>
      </UserInfo>
    </SharedWithUsers>
    <lcf76f155ced4ddcb4097134ff3c332f xmlns="8b6d968b-36a4-4d67-8fe3-9ecbb18e5e6a">
      <Terms xmlns="http://schemas.microsoft.com/office/infopath/2007/PartnerControls"/>
    </lcf76f155ced4ddcb4097134ff3c332f>
    <TaxCatchAll xmlns="349841df-46b4-4bad-a0c1-d324e2d898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03243294DAD64F9DE23F777522CCF2" ma:contentTypeVersion="15" ma:contentTypeDescription="Crie um novo documento." ma:contentTypeScope="" ma:versionID="bdb48ae7339b73b1eff2b10855e3a174">
  <xsd:schema xmlns:xsd="http://www.w3.org/2001/XMLSchema" xmlns:xs="http://www.w3.org/2001/XMLSchema" xmlns:p="http://schemas.microsoft.com/office/2006/metadata/properties" xmlns:ns2="8b6d968b-36a4-4d67-8fe3-9ecbb18e5e6a" xmlns:ns3="349841df-46b4-4bad-a0c1-d324e2d898db" targetNamespace="http://schemas.microsoft.com/office/2006/metadata/properties" ma:root="true" ma:fieldsID="2db6cc0031bb11db1ece955954ae5e4e" ns2:_="" ns3:_="">
    <xsd:import namespace="8b6d968b-36a4-4d67-8fe3-9ecbb18e5e6a"/>
    <xsd:import namespace="349841df-46b4-4bad-a0c1-d324e2d898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d968b-36a4-4d67-8fe3-9ecbb18e5e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841df-46b4-4bad-a0c1-d324e2d898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abfc9c6-ab6c-4cf0-b706-a2562e11b2d4}" ma:internalName="TaxCatchAll" ma:showField="CatchAllData" ma:web="349841df-46b4-4bad-a0c1-d324e2d898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1803B4-F3E7-4D13-8071-FBC53C1D37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E4E3F4-998F-4193-9BA8-5343796C1DB0}">
  <ds:schemaRefs>
    <ds:schemaRef ds:uri="349841df-46b4-4bad-a0c1-d324e2d898db"/>
    <ds:schemaRef ds:uri="5824ffd3-636c-4341-8600-f76a87d79298"/>
    <ds:schemaRef ds:uri="8b6d968b-36a4-4d67-8fe3-9ecbb18e5e6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7BAC739-0EF0-4C06-9BC9-82DCB553A008}">
  <ds:schemaRefs>
    <ds:schemaRef ds:uri="349841df-46b4-4bad-a0c1-d324e2d898db"/>
    <ds:schemaRef ds:uri="8b6d968b-36a4-4d67-8fe3-9ecbb18e5e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507</Words>
  <Application>Microsoft Office PowerPoint</Application>
  <PresentationFormat>Widescreen</PresentationFormat>
  <Paragraphs>73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Aptos</vt:lpstr>
      <vt:lpstr>Arial</vt:lpstr>
      <vt:lpstr>Calibri Light</vt:lpstr>
      <vt:lpstr>Canva Sans</vt:lpstr>
      <vt:lpstr>Google Sans</vt:lpstr>
      <vt:lpstr>Montserrat</vt:lpstr>
      <vt:lpstr>Montserrat Black</vt:lpstr>
      <vt:lpstr>Wingdings</vt:lpstr>
      <vt:lpstr>Tema do Office</vt:lpstr>
      <vt:lpstr>TRANSFEREGOV.BR   Emendas</vt:lpstr>
      <vt:lpstr>Apresentação do PowerPoint</vt:lpstr>
      <vt:lpstr>Apresentação do PowerPoint</vt:lpstr>
      <vt:lpstr>Apresentação do PowerPoint</vt:lpstr>
      <vt:lpstr>Apresentação do PowerPoint</vt:lpstr>
      <vt:lpstr>Vizinhos iguais?</vt:lpstr>
      <vt:lpstr>Planejamento</vt:lpstr>
      <vt:lpstr>Planejamento Estratégico</vt:lpstr>
      <vt:lpstr>Lei de Diretrizes Orçamentárias LDO</vt:lpstr>
      <vt:lpstr>Lei Orçamentaria Anual LOA</vt:lpstr>
      <vt:lpstr>Receitas x Despesas</vt:lpstr>
      <vt:lpstr>Tipos de Emenda</vt:lpstr>
      <vt:lpstr>Apresentação do PowerPoint</vt:lpstr>
      <vt:lpstr>Transferências de recursos da União</vt:lpstr>
      <vt:lpstr>Onde executar parte dela??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Fernando Cruz</dc:creator>
  <cp:lastModifiedBy>Hugo Carvalho Marques</cp:lastModifiedBy>
  <cp:revision>5</cp:revision>
  <dcterms:created xsi:type="dcterms:W3CDTF">2025-02-21T19:49:35Z</dcterms:created>
  <dcterms:modified xsi:type="dcterms:W3CDTF">2026-03-10T22:58:21Z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0x010100E203243294DAD64F9DE23F777522CCF2</vt:lpwstr>
  </property>
  <property fmtid="{D5CDD505-2E9C-101B-9397-08002B2CF9AE}" pid="3" name="Order">
    <vt:r8>677000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