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15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8" r:id="rId13"/>
    <p:sldId id="267" r:id="rId14"/>
  </p:sldIdLst>
  <p:sldSz cx="14630400" cy="8229600"/>
  <p:notesSz cx="8229600" cy="14630400"/>
  <p:embeddedFontLst>
    <p:embeddedFont>
      <p:font typeface="Source Sans 3" panose="020B0604020202020204" charset="0"/>
      <p:regular r:id="rId16"/>
    </p:embeddedFont>
    <p:embeddedFont>
      <p:font typeface="Source Serif 4 Semi Bold" panose="020B0604020202020204" charset="0"/>
      <p:regular r:id="rId17"/>
    </p:embeddedFont>
  </p:embeddedFontLst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A313CEC-5698-4D52-A2E6-D56A89EAC70D}" v="31" dt="2026-03-11T14:40:46.23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86" d="100"/>
          <a:sy n="86" d="100"/>
        </p:scale>
        <p:origin x="858" y="3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23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icardo teixeira de carvalho junior" userId="9863010a515afe7a" providerId="LiveId" clId="{7C7A67C9-722A-4A20-951B-5AEE614F38A5}"/>
    <pc:docChg chg="undo custSel addSld delSld modSld">
      <pc:chgData name="ricardo teixeira de carvalho junior" userId="9863010a515afe7a" providerId="LiveId" clId="{7C7A67C9-722A-4A20-951B-5AEE614F38A5}" dt="2026-03-11T14:41:02.051" v="859" actId="20577"/>
      <pc:docMkLst>
        <pc:docMk/>
      </pc:docMkLst>
      <pc:sldChg chg="addSp delSp modSp mod">
        <pc:chgData name="ricardo teixeira de carvalho junior" userId="9863010a515afe7a" providerId="LiveId" clId="{7C7A67C9-722A-4A20-951B-5AEE614F38A5}" dt="2026-03-11T14:35:46.424" v="759" actId="1076"/>
        <pc:sldMkLst>
          <pc:docMk/>
          <pc:sldMk cId="0" sldId="256"/>
        </pc:sldMkLst>
        <pc:spChg chg="mod">
          <ac:chgData name="ricardo teixeira de carvalho junior" userId="9863010a515afe7a" providerId="LiveId" clId="{7C7A67C9-722A-4A20-951B-5AEE614F38A5}" dt="2026-03-11T14:00:00.098" v="183" actId="20577"/>
          <ac:spMkLst>
            <pc:docMk/>
            <pc:sldMk cId="0" sldId="256"/>
            <ac:spMk id="6" creationId="{00000000-0000-0000-0000-000000000000}"/>
          </ac:spMkLst>
        </pc:spChg>
        <pc:spChg chg="add del mod">
          <ac:chgData name="ricardo teixeira de carvalho junior" userId="9863010a515afe7a" providerId="LiveId" clId="{7C7A67C9-722A-4A20-951B-5AEE614F38A5}" dt="2026-03-11T13:48:16.305" v="59" actId="14826"/>
          <ac:spMkLst>
            <pc:docMk/>
            <pc:sldMk cId="0" sldId="256"/>
            <ac:spMk id="7" creationId="{4F1B7E6E-15A0-742E-52F4-19B2EB36A08C}"/>
          </ac:spMkLst>
        </pc:spChg>
        <pc:spChg chg="add del mod">
          <ac:chgData name="ricardo teixeira de carvalho junior" userId="9863010a515afe7a" providerId="LiveId" clId="{7C7A67C9-722A-4A20-951B-5AEE614F38A5}" dt="2026-03-11T13:49:01.134" v="63" actId="478"/>
          <ac:spMkLst>
            <pc:docMk/>
            <pc:sldMk cId="0" sldId="256"/>
            <ac:spMk id="8" creationId="{F5DD03EC-622A-36AE-A0C6-C1AA6AAE0B3B}"/>
          </ac:spMkLst>
        </pc:spChg>
        <pc:spChg chg="add del mod">
          <ac:chgData name="ricardo teixeira de carvalho junior" userId="9863010a515afe7a" providerId="LiveId" clId="{7C7A67C9-722A-4A20-951B-5AEE614F38A5}" dt="2026-03-11T13:50:25.323" v="77" actId="478"/>
          <ac:spMkLst>
            <pc:docMk/>
            <pc:sldMk cId="0" sldId="256"/>
            <ac:spMk id="11" creationId="{5FAE9779-0311-C4B4-B764-6323E98B8FD9}"/>
          </ac:spMkLst>
        </pc:spChg>
        <pc:picChg chg="add del mod">
          <ac:chgData name="ricardo teixeira de carvalho junior" userId="9863010a515afe7a" providerId="LiveId" clId="{7C7A67C9-722A-4A20-951B-5AEE614F38A5}" dt="2026-03-11T13:48:56.699" v="61" actId="478"/>
          <ac:picMkLst>
            <pc:docMk/>
            <pc:sldMk cId="0" sldId="256"/>
            <ac:picMk id="2" creationId="{00000000-0000-0000-0000-000000000000}"/>
          </ac:picMkLst>
        </pc:picChg>
        <pc:picChg chg="add mod">
          <ac:chgData name="ricardo teixeira de carvalho junior" userId="9863010a515afe7a" providerId="LiveId" clId="{7C7A67C9-722A-4A20-951B-5AEE614F38A5}" dt="2026-03-11T14:35:43.651" v="758" actId="1076"/>
          <ac:picMkLst>
            <pc:docMk/>
            <pc:sldMk cId="0" sldId="256"/>
            <ac:picMk id="10" creationId="{A87E7AE5-45F0-6947-876D-5F6D5B5A06EC}"/>
          </ac:picMkLst>
        </pc:picChg>
        <pc:picChg chg="add mod">
          <ac:chgData name="ricardo teixeira de carvalho junior" userId="9863010a515afe7a" providerId="LiveId" clId="{7C7A67C9-722A-4A20-951B-5AEE614F38A5}" dt="2026-03-11T14:35:46.424" v="759" actId="1076"/>
          <ac:picMkLst>
            <pc:docMk/>
            <pc:sldMk cId="0" sldId="256"/>
            <ac:picMk id="12" creationId="{C4EA95AA-F480-7861-E152-5F00681EE66C}"/>
          </ac:picMkLst>
        </pc:picChg>
      </pc:sldChg>
      <pc:sldChg chg="modSp mod">
        <pc:chgData name="ricardo teixeira de carvalho junior" userId="9863010a515afe7a" providerId="LiveId" clId="{7C7A67C9-722A-4A20-951B-5AEE614F38A5}" dt="2026-03-11T13:57:43.554" v="159" actId="20577"/>
        <pc:sldMkLst>
          <pc:docMk/>
          <pc:sldMk cId="0" sldId="257"/>
        </pc:sldMkLst>
        <pc:spChg chg="mod">
          <ac:chgData name="ricardo teixeira de carvalho junior" userId="9863010a515afe7a" providerId="LiveId" clId="{7C7A67C9-722A-4A20-951B-5AEE614F38A5}" dt="2026-03-11T13:57:43.554" v="159" actId="20577"/>
          <ac:spMkLst>
            <pc:docMk/>
            <pc:sldMk cId="0" sldId="257"/>
            <ac:spMk id="11" creationId="{00000000-0000-0000-0000-000000000000}"/>
          </ac:spMkLst>
        </pc:spChg>
      </pc:sldChg>
      <pc:sldChg chg="addSp delSp modSp mod">
        <pc:chgData name="ricardo teixeira de carvalho junior" userId="9863010a515afe7a" providerId="LiveId" clId="{7C7A67C9-722A-4A20-951B-5AEE614F38A5}" dt="2026-03-11T13:58:10.173" v="176" actId="20577"/>
        <pc:sldMkLst>
          <pc:docMk/>
          <pc:sldMk cId="0" sldId="259"/>
        </pc:sldMkLst>
        <pc:spChg chg="mod">
          <ac:chgData name="ricardo teixeira de carvalho junior" userId="9863010a515afe7a" providerId="LiveId" clId="{7C7A67C9-722A-4A20-951B-5AEE614F38A5}" dt="2026-03-11T13:58:10.173" v="176" actId="20577"/>
          <ac:spMkLst>
            <pc:docMk/>
            <pc:sldMk cId="0" sldId="259"/>
            <ac:spMk id="8" creationId="{00000000-0000-0000-0000-000000000000}"/>
          </ac:spMkLst>
        </pc:spChg>
        <pc:spChg chg="add del mod">
          <ac:chgData name="ricardo teixeira de carvalho junior" userId="9863010a515afe7a" providerId="LiveId" clId="{7C7A67C9-722A-4A20-951B-5AEE614F38A5}" dt="2026-03-11T13:51:35.277" v="82" actId="478"/>
          <ac:spMkLst>
            <pc:docMk/>
            <pc:sldMk cId="0" sldId="259"/>
            <ac:spMk id="19" creationId="{8B93B17B-CD73-26FF-EB06-7209A7F9FD45}"/>
          </ac:spMkLst>
        </pc:spChg>
        <pc:picChg chg="mod">
          <ac:chgData name="ricardo teixeira de carvalho junior" userId="9863010a515afe7a" providerId="LiveId" clId="{7C7A67C9-722A-4A20-951B-5AEE614F38A5}" dt="2026-03-11T13:51:41.925" v="85" actId="14100"/>
          <ac:picMkLst>
            <pc:docMk/>
            <pc:sldMk cId="0" sldId="259"/>
            <ac:picMk id="2" creationId="{00000000-0000-0000-0000-000000000000}"/>
          </ac:picMkLst>
        </pc:picChg>
      </pc:sldChg>
      <pc:sldChg chg="addSp delSp modSp mod">
        <pc:chgData name="ricardo teixeira de carvalho junior" userId="9863010a515afe7a" providerId="LiveId" clId="{7C7A67C9-722A-4A20-951B-5AEE614F38A5}" dt="2026-03-11T14:31:33.568" v="746"/>
        <pc:sldMkLst>
          <pc:docMk/>
          <pc:sldMk cId="0" sldId="260"/>
        </pc:sldMkLst>
        <pc:spChg chg="add del mod">
          <ac:chgData name="ricardo teixeira de carvalho junior" userId="9863010a515afe7a" providerId="LiveId" clId="{7C7A67C9-722A-4A20-951B-5AEE614F38A5}" dt="2026-03-11T14:23:37.487" v="276" actId="478"/>
          <ac:spMkLst>
            <pc:docMk/>
            <pc:sldMk cId="0" sldId="260"/>
            <ac:spMk id="5" creationId="{00000000-0000-0000-0000-000000000000}"/>
          </ac:spMkLst>
        </pc:spChg>
        <pc:spChg chg="mod">
          <ac:chgData name="ricardo teixeira de carvalho junior" userId="9863010a515afe7a" providerId="LiveId" clId="{7C7A67C9-722A-4A20-951B-5AEE614F38A5}" dt="2026-03-11T14:25:39.760" v="553" actId="20577"/>
          <ac:spMkLst>
            <pc:docMk/>
            <pc:sldMk cId="0" sldId="260"/>
            <ac:spMk id="6" creationId="{00000000-0000-0000-0000-000000000000}"/>
          </ac:spMkLst>
        </pc:spChg>
        <pc:spChg chg="mod">
          <ac:chgData name="ricardo teixeira de carvalho junior" userId="9863010a515afe7a" providerId="LiveId" clId="{7C7A67C9-722A-4A20-951B-5AEE614F38A5}" dt="2026-03-11T14:25:18.672" v="536" actId="20577"/>
          <ac:spMkLst>
            <pc:docMk/>
            <pc:sldMk cId="0" sldId="260"/>
            <ac:spMk id="7" creationId="{00000000-0000-0000-0000-000000000000}"/>
          </ac:spMkLst>
        </pc:spChg>
        <pc:spChg chg="mod">
          <ac:chgData name="ricardo teixeira de carvalho junior" userId="9863010a515afe7a" providerId="LiveId" clId="{7C7A67C9-722A-4A20-951B-5AEE614F38A5}" dt="2026-03-11T14:25:55.701" v="554" actId="1076"/>
          <ac:spMkLst>
            <pc:docMk/>
            <pc:sldMk cId="0" sldId="260"/>
            <ac:spMk id="8" creationId="{00000000-0000-0000-0000-000000000000}"/>
          </ac:spMkLst>
        </pc:spChg>
        <pc:spChg chg="add mod">
          <ac:chgData name="ricardo teixeira de carvalho junior" userId="9863010a515afe7a" providerId="LiveId" clId="{7C7A67C9-722A-4A20-951B-5AEE614F38A5}" dt="2026-03-11T14:27:24.571" v="698" actId="20577"/>
          <ac:spMkLst>
            <pc:docMk/>
            <pc:sldMk cId="0" sldId="260"/>
            <ac:spMk id="12" creationId="{40038688-EA4B-A006-AB0D-E31E6FC19470}"/>
          </ac:spMkLst>
        </pc:spChg>
        <pc:spChg chg="add mod">
          <ac:chgData name="ricardo teixeira de carvalho junior" userId="9863010a515afe7a" providerId="LiveId" clId="{7C7A67C9-722A-4A20-951B-5AEE614F38A5}" dt="2026-03-11T14:27:40.195" v="742" actId="20577"/>
          <ac:spMkLst>
            <pc:docMk/>
            <pc:sldMk cId="0" sldId="260"/>
            <ac:spMk id="13" creationId="{AD213F57-E5AC-4114-B56B-D9FB50FEBF32}"/>
          </ac:spMkLst>
        </pc:spChg>
        <pc:spChg chg="add del mod">
          <ac:chgData name="ricardo teixeira de carvalho junior" userId="9863010a515afe7a" providerId="LiveId" clId="{7C7A67C9-722A-4A20-951B-5AEE614F38A5}" dt="2026-03-11T14:31:33.568" v="746"/>
          <ac:spMkLst>
            <pc:docMk/>
            <pc:sldMk cId="0" sldId="260"/>
            <ac:spMk id="15" creationId="{77E3503E-41DF-0D1A-4F14-4EAAE1246783}"/>
          </ac:spMkLst>
        </pc:spChg>
        <pc:picChg chg="mod">
          <ac:chgData name="ricardo teixeira de carvalho junior" userId="9863010a515afe7a" providerId="LiveId" clId="{7C7A67C9-722A-4A20-951B-5AEE614F38A5}" dt="2026-03-11T13:44:33.339" v="6" actId="14100"/>
          <ac:picMkLst>
            <pc:docMk/>
            <pc:sldMk cId="0" sldId="260"/>
            <ac:picMk id="10" creationId="{00000000-0000-0000-0000-000000000000}"/>
          </ac:picMkLst>
        </pc:picChg>
        <pc:picChg chg="add mod">
          <ac:chgData name="ricardo teixeira de carvalho junior" userId="9863010a515afe7a" providerId="LiveId" clId="{7C7A67C9-722A-4A20-951B-5AEE614F38A5}" dt="2026-03-11T14:31:27.503" v="743" actId="14826"/>
          <ac:picMkLst>
            <pc:docMk/>
            <pc:sldMk cId="0" sldId="260"/>
            <ac:picMk id="14" creationId="{8035211A-5017-15E6-E512-DE97186044A1}"/>
          </ac:picMkLst>
        </pc:picChg>
      </pc:sldChg>
      <pc:sldChg chg="modSp mod">
        <pc:chgData name="ricardo teixeira de carvalho junior" userId="9863010a515afe7a" providerId="LiveId" clId="{7C7A67C9-722A-4A20-951B-5AEE614F38A5}" dt="2026-03-11T13:52:25.362" v="111" actId="6549"/>
        <pc:sldMkLst>
          <pc:docMk/>
          <pc:sldMk cId="0" sldId="261"/>
        </pc:sldMkLst>
        <pc:spChg chg="mod">
          <ac:chgData name="ricardo teixeira de carvalho junior" userId="9863010a515afe7a" providerId="LiveId" clId="{7C7A67C9-722A-4A20-951B-5AEE614F38A5}" dt="2026-03-11T13:52:17.170" v="101" actId="20577"/>
          <ac:spMkLst>
            <pc:docMk/>
            <pc:sldMk cId="0" sldId="261"/>
            <ac:spMk id="12" creationId="{00000000-0000-0000-0000-000000000000}"/>
          </ac:spMkLst>
        </pc:spChg>
        <pc:spChg chg="mod">
          <ac:chgData name="ricardo teixeira de carvalho junior" userId="9863010a515afe7a" providerId="LiveId" clId="{7C7A67C9-722A-4A20-951B-5AEE614F38A5}" dt="2026-03-11T13:52:25.362" v="111" actId="6549"/>
          <ac:spMkLst>
            <pc:docMk/>
            <pc:sldMk cId="0" sldId="261"/>
            <ac:spMk id="13" creationId="{00000000-0000-0000-0000-000000000000}"/>
          </ac:spMkLst>
        </pc:spChg>
      </pc:sldChg>
      <pc:sldChg chg="modSp mod">
        <pc:chgData name="ricardo teixeira de carvalho junior" userId="9863010a515afe7a" providerId="LiveId" clId="{7C7A67C9-722A-4A20-951B-5AEE614F38A5}" dt="2026-03-11T13:46:23.633" v="45" actId="14826"/>
        <pc:sldMkLst>
          <pc:docMk/>
          <pc:sldMk cId="0" sldId="262"/>
        </pc:sldMkLst>
        <pc:picChg chg="mod">
          <ac:chgData name="ricardo teixeira de carvalho junior" userId="9863010a515afe7a" providerId="LiveId" clId="{7C7A67C9-722A-4A20-951B-5AEE614F38A5}" dt="2026-03-11T13:46:23.633" v="45" actId="14826"/>
          <ac:picMkLst>
            <pc:docMk/>
            <pc:sldMk cId="0" sldId="262"/>
            <ac:picMk id="2" creationId="{00000000-0000-0000-0000-000000000000}"/>
          </ac:picMkLst>
        </pc:picChg>
      </pc:sldChg>
      <pc:sldChg chg="addSp modSp mod">
        <pc:chgData name="ricardo teixeira de carvalho junior" userId="9863010a515afe7a" providerId="LiveId" clId="{7C7A67C9-722A-4A20-951B-5AEE614F38A5}" dt="2026-03-11T13:53:38.382" v="130" actId="207"/>
        <pc:sldMkLst>
          <pc:docMk/>
          <pc:sldMk cId="0" sldId="264"/>
        </pc:sldMkLst>
        <pc:spChg chg="mod">
          <ac:chgData name="ricardo teixeira de carvalho junior" userId="9863010a515afe7a" providerId="LiveId" clId="{7C7A67C9-722A-4A20-951B-5AEE614F38A5}" dt="2026-03-11T13:53:38.382" v="130" actId="207"/>
          <ac:spMkLst>
            <pc:docMk/>
            <pc:sldMk cId="0" sldId="264"/>
            <ac:spMk id="4" creationId="{00000000-0000-0000-0000-000000000000}"/>
          </ac:spMkLst>
        </pc:spChg>
        <pc:spChg chg="mod">
          <ac:chgData name="ricardo teixeira de carvalho junior" userId="9863010a515afe7a" providerId="LiveId" clId="{7C7A67C9-722A-4A20-951B-5AEE614F38A5}" dt="2026-03-11T13:53:15.071" v="120" actId="20577"/>
          <ac:spMkLst>
            <pc:docMk/>
            <pc:sldMk cId="0" sldId="264"/>
            <ac:spMk id="8" creationId="{00000000-0000-0000-0000-000000000000}"/>
          </ac:spMkLst>
        </pc:spChg>
        <pc:spChg chg="mod">
          <ac:chgData name="ricardo teixeira de carvalho junior" userId="9863010a515afe7a" providerId="LiveId" clId="{7C7A67C9-722A-4A20-951B-5AEE614F38A5}" dt="2026-03-11T13:53:25.854" v="129" actId="20577"/>
          <ac:spMkLst>
            <pc:docMk/>
            <pc:sldMk cId="0" sldId="264"/>
            <ac:spMk id="9" creationId="{00000000-0000-0000-0000-000000000000}"/>
          </ac:spMkLst>
        </pc:spChg>
        <pc:picChg chg="add mod">
          <ac:chgData name="ricardo teixeira de carvalho junior" userId="9863010a515afe7a" providerId="LiveId" clId="{7C7A67C9-722A-4A20-951B-5AEE614F38A5}" dt="2026-03-11T13:41:30.272" v="1" actId="1076"/>
          <ac:picMkLst>
            <pc:docMk/>
            <pc:sldMk cId="0" sldId="264"/>
            <ac:picMk id="14" creationId="{9D8D10A3-5845-B816-A03E-532996C69F6E}"/>
          </ac:picMkLst>
        </pc:picChg>
      </pc:sldChg>
      <pc:sldChg chg="addSp modSp mod">
        <pc:chgData name="ricardo teixeira de carvalho junior" userId="9863010a515afe7a" providerId="LiveId" clId="{7C7A67C9-722A-4A20-951B-5AEE614F38A5}" dt="2026-03-11T13:41:37.319" v="3" actId="1076"/>
        <pc:sldMkLst>
          <pc:docMk/>
          <pc:sldMk cId="0" sldId="265"/>
        </pc:sldMkLst>
        <pc:picChg chg="add mod">
          <ac:chgData name="ricardo teixeira de carvalho junior" userId="9863010a515afe7a" providerId="LiveId" clId="{7C7A67C9-722A-4A20-951B-5AEE614F38A5}" dt="2026-03-11T13:41:37.319" v="3" actId="1076"/>
          <ac:picMkLst>
            <pc:docMk/>
            <pc:sldMk cId="0" sldId="265"/>
            <ac:picMk id="24" creationId="{9D8D10A3-5845-B816-A03E-532996C69F6E}"/>
          </ac:picMkLst>
        </pc:picChg>
      </pc:sldChg>
      <pc:sldChg chg="addSp delSp modSp mod">
        <pc:chgData name="ricardo teixeira de carvalho junior" userId="9863010a515afe7a" providerId="LiveId" clId="{7C7A67C9-722A-4A20-951B-5AEE614F38A5}" dt="2026-03-11T13:56:19.271" v="149" actId="14100"/>
        <pc:sldMkLst>
          <pc:docMk/>
          <pc:sldMk cId="0" sldId="266"/>
        </pc:sldMkLst>
        <pc:spChg chg="mod">
          <ac:chgData name="ricardo teixeira de carvalho junior" userId="9863010a515afe7a" providerId="LiveId" clId="{7C7A67C9-722A-4A20-951B-5AEE614F38A5}" dt="2026-03-11T13:53:58.288" v="134" actId="20577"/>
          <ac:spMkLst>
            <pc:docMk/>
            <pc:sldMk cId="0" sldId="266"/>
            <ac:spMk id="11" creationId="{00000000-0000-0000-0000-000000000000}"/>
          </ac:spMkLst>
        </pc:spChg>
        <pc:spChg chg="add del mod">
          <ac:chgData name="ricardo teixeira de carvalho junior" userId="9863010a515afe7a" providerId="LiveId" clId="{7C7A67C9-722A-4A20-951B-5AEE614F38A5}" dt="2026-03-11T13:55:22.494" v="142"/>
          <ac:spMkLst>
            <pc:docMk/>
            <pc:sldMk cId="0" sldId="266"/>
            <ac:spMk id="17" creationId="{7B8AB041-D6AB-6D75-2F96-0870E15C406D}"/>
          </ac:spMkLst>
        </pc:spChg>
        <pc:spChg chg="add del mod">
          <ac:chgData name="ricardo teixeira de carvalho junior" userId="9863010a515afe7a" providerId="LiveId" clId="{7C7A67C9-722A-4A20-951B-5AEE614F38A5}" dt="2026-03-11T13:56:15.341" v="147"/>
          <ac:spMkLst>
            <pc:docMk/>
            <pc:sldMk cId="0" sldId="266"/>
            <ac:spMk id="18" creationId="{105CB813-3F69-871D-DF18-B938F524894F}"/>
          </ac:spMkLst>
        </pc:spChg>
        <pc:picChg chg="mod">
          <ac:chgData name="ricardo teixeira de carvalho junior" userId="9863010a515afe7a" providerId="LiveId" clId="{7C7A67C9-722A-4A20-951B-5AEE614F38A5}" dt="2026-03-11T13:56:19.271" v="149" actId="14100"/>
          <ac:picMkLst>
            <pc:docMk/>
            <pc:sldMk cId="0" sldId="266"/>
            <ac:picMk id="2" creationId="{00000000-0000-0000-0000-000000000000}"/>
          </ac:picMkLst>
        </pc:picChg>
        <pc:picChg chg="add mod">
          <ac:chgData name="ricardo teixeira de carvalho junior" userId="9863010a515afe7a" providerId="LiveId" clId="{7C7A67C9-722A-4A20-951B-5AEE614F38A5}" dt="2026-03-11T13:41:46.311" v="5" actId="1076"/>
          <ac:picMkLst>
            <pc:docMk/>
            <pc:sldMk cId="0" sldId="266"/>
            <ac:picMk id="16" creationId="{9D8D10A3-5845-B816-A03E-532996C69F6E}"/>
          </ac:picMkLst>
        </pc:picChg>
      </pc:sldChg>
      <pc:sldChg chg="addSp modSp mod">
        <pc:chgData name="ricardo teixeira de carvalho junior" userId="9863010a515afe7a" providerId="LiveId" clId="{7C7A67C9-722A-4A20-951B-5AEE614F38A5}" dt="2026-03-11T14:21:36.489" v="274" actId="14100"/>
        <pc:sldMkLst>
          <pc:docMk/>
          <pc:sldMk cId="0" sldId="267"/>
        </pc:sldMkLst>
        <pc:spChg chg="mod">
          <ac:chgData name="ricardo teixeira de carvalho junior" userId="9863010a515afe7a" providerId="LiveId" clId="{7C7A67C9-722A-4A20-951B-5AEE614F38A5}" dt="2026-03-11T13:59:40.631" v="182" actId="20577"/>
          <ac:spMkLst>
            <pc:docMk/>
            <pc:sldMk cId="0" sldId="267"/>
            <ac:spMk id="8" creationId="{00000000-0000-0000-0000-000000000000}"/>
          </ac:spMkLst>
        </pc:spChg>
        <pc:picChg chg="add mod">
          <ac:chgData name="ricardo teixeira de carvalho junior" userId="9863010a515afe7a" providerId="LiveId" clId="{7C7A67C9-722A-4A20-951B-5AEE614F38A5}" dt="2026-03-11T13:59:22.749" v="179" actId="1076"/>
          <ac:picMkLst>
            <pc:docMk/>
            <pc:sldMk cId="0" sldId="267"/>
            <ac:picMk id="9" creationId="{B13D0C93-B3DE-D872-66DA-CCCD69080A22}"/>
          </ac:picMkLst>
        </pc:picChg>
        <pc:picChg chg="add mod">
          <ac:chgData name="ricardo teixeira de carvalho junior" userId="9863010a515afe7a" providerId="LiveId" clId="{7C7A67C9-722A-4A20-951B-5AEE614F38A5}" dt="2026-03-11T14:21:36.489" v="274" actId="14100"/>
          <ac:picMkLst>
            <pc:docMk/>
            <pc:sldMk cId="0" sldId="267"/>
            <ac:picMk id="10" creationId="{233D03C8-9672-0725-0B3D-74284EC9A03B}"/>
          </ac:picMkLst>
        </pc:picChg>
      </pc:sldChg>
      <pc:sldChg chg="addSp delSp modSp add mod">
        <pc:chgData name="ricardo teixeira de carvalho junior" userId="9863010a515afe7a" providerId="LiveId" clId="{7C7A67C9-722A-4A20-951B-5AEE614F38A5}" dt="2026-03-11T14:41:02.051" v="859" actId="20577"/>
        <pc:sldMkLst>
          <pc:docMk/>
          <pc:sldMk cId="2935061404" sldId="268"/>
        </pc:sldMkLst>
        <pc:spChg chg="mod">
          <ac:chgData name="ricardo teixeira de carvalho junior" userId="9863010a515afe7a" providerId="LiveId" clId="{7C7A67C9-722A-4A20-951B-5AEE614F38A5}" dt="2026-03-11T14:01:03.312" v="211" actId="20577"/>
          <ac:spMkLst>
            <pc:docMk/>
            <pc:sldMk cId="2935061404" sldId="268"/>
            <ac:spMk id="3" creationId="{568BB532-1D2B-4C4E-A2E6-0D3D10ECD04A}"/>
          </ac:spMkLst>
        </pc:spChg>
        <pc:spChg chg="mod">
          <ac:chgData name="ricardo teixeira de carvalho junior" userId="9863010a515afe7a" providerId="LiveId" clId="{7C7A67C9-722A-4A20-951B-5AEE614F38A5}" dt="2026-03-11T14:01:18.208" v="219" actId="20577"/>
          <ac:spMkLst>
            <pc:docMk/>
            <pc:sldMk cId="2935061404" sldId="268"/>
            <ac:spMk id="5" creationId="{36252A52-052C-D2A4-7B5B-C80360C569D3}"/>
          </ac:spMkLst>
        </pc:spChg>
        <pc:spChg chg="mod">
          <ac:chgData name="ricardo teixeira de carvalho junior" userId="9863010a515afe7a" providerId="LiveId" clId="{7C7A67C9-722A-4A20-951B-5AEE614F38A5}" dt="2026-03-11T14:41:02.051" v="859" actId="20577"/>
          <ac:spMkLst>
            <pc:docMk/>
            <pc:sldMk cId="2935061404" sldId="268"/>
            <ac:spMk id="6" creationId="{008F6988-2FF1-53FE-196E-B21575FE89BF}"/>
          </ac:spMkLst>
        </pc:spChg>
        <pc:spChg chg="mod">
          <ac:chgData name="ricardo teixeira de carvalho junior" userId="9863010a515afe7a" providerId="LiveId" clId="{7C7A67C9-722A-4A20-951B-5AEE614F38A5}" dt="2026-03-11T14:05:18.726" v="256" actId="20577"/>
          <ac:spMkLst>
            <pc:docMk/>
            <pc:sldMk cId="2935061404" sldId="268"/>
            <ac:spMk id="8" creationId="{0CADD119-148C-16B2-F3D8-D091085DF9D6}"/>
          </ac:spMkLst>
        </pc:spChg>
        <pc:spChg chg="mod">
          <ac:chgData name="ricardo teixeira de carvalho junior" userId="9863010a515afe7a" providerId="LiveId" clId="{7C7A67C9-722A-4A20-951B-5AEE614F38A5}" dt="2026-03-11T14:05:24.125" v="257"/>
          <ac:spMkLst>
            <pc:docMk/>
            <pc:sldMk cId="2935061404" sldId="268"/>
            <ac:spMk id="9" creationId="{A9EF66CC-778B-0EEA-6732-F66BC2215822}"/>
          </ac:spMkLst>
        </pc:spChg>
        <pc:spChg chg="mod">
          <ac:chgData name="ricardo teixeira de carvalho junior" userId="9863010a515afe7a" providerId="LiveId" clId="{7C7A67C9-722A-4A20-951B-5AEE614F38A5}" dt="2026-03-11T14:06:57.251" v="268" actId="20577"/>
          <ac:spMkLst>
            <pc:docMk/>
            <pc:sldMk cId="2935061404" sldId="268"/>
            <ac:spMk id="11" creationId="{68137284-8A51-23C2-7132-C1ED64FEA76F}"/>
          </ac:spMkLst>
        </pc:spChg>
        <pc:spChg chg="mod">
          <ac:chgData name="ricardo teixeira de carvalho junior" userId="9863010a515afe7a" providerId="LiveId" clId="{7C7A67C9-722A-4A20-951B-5AEE614F38A5}" dt="2026-03-11T14:07:01.383" v="269"/>
          <ac:spMkLst>
            <pc:docMk/>
            <pc:sldMk cId="2935061404" sldId="268"/>
            <ac:spMk id="12" creationId="{6CF43ED7-2766-7EA4-1C63-6FF87A7419DB}"/>
          </ac:spMkLst>
        </pc:spChg>
        <pc:spChg chg="del">
          <ac:chgData name="ricardo teixeira de carvalho junior" userId="9863010a515afe7a" providerId="LiveId" clId="{7C7A67C9-722A-4A20-951B-5AEE614F38A5}" dt="2026-03-11T14:07:11.280" v="270" actId="478"/>
          <ac:spMkLst>
            <pc:docMk/>
            <pc:sldMk cId="2935061404" sldId="268"/>
            <ac:spMk id="13" creationId="{D2FA1B04-0963-6DA8-373B-1848A538BF62}"/>
          </ac:spMkLst>
        </pc:spChg>
        <pc:spChg chg="mod">
          <ac:chgData name="ricardo teixeira de carvalho junior" userId="9863010a515afe7a" providerId="LiveId" clId="{7C7A67C9-722A-4A20-951B-5AEE614F38A5}" dt="2026-03-11T14:40:42.649" v="820" actId="6549"/>
          <ac:spMkLst>
            <pc:docMk/>
            <pc:sldMk cId="2935061404" sldId="268"/>
            <ac:spMk id="15" creationId="{995F3D2D-C6B0-9751-1F42-3456E9CF47F5}"/>
          </ac:spMkLst>
        </pc:spChg>
        <pc:picChg chg="add del mod">
          <ac:chgData name="ricardo teixeira de carvalho junior" userId="9863010a515afe7a" providerId="LiveId" clId="{7C7A67C9-722A-4A20-951B-5AEE614F38A5}" dt="2026-03-11T14:40:08.401" v="817" actId="478"/>
          <ac:picMkLst>
            <pc:docMk/>
            <pc:sldMk cId="2935061404" sldId="268"/>
            <ac:picMk id="2" creationId="{69DCB9E3-6D2F-FB8F-DF96-B8DCD651110D}"/>
          </ac:picMkLst>
        </pc:picChg>
        <pc:picChg chg="del">
          <ac:chgData name="ricardo teixeira de carvalho junior" userId="9863010a515afe7a" providerId="LiveId" clId="{7C7A67C9-722A-4A20-951B-5AEE614F38A5}" dt="2026-03-11T14:01:06.465" v="212" actId="478"/>
          <ac:picMkLst>
            <pc:docMk/>
            <pc:sldMk cId="2935061404" sldId="268"/>
            <ac:picMk id="2" creationId="{A78264BD-498C-48B7-238A-69A86AEC36A9}"/>
          </ac:picMkLst>
        </pc:picChg>
        <pc:picChg chg="del">
          <ac:chgData name="ricardo teixeira de carvalho junior" userId="9863010a515afe7a" providerId="LiveId" clId="{7C7A67C9-722A-4A20-951B-5AEE614F38A5}" dt="2026-03-11T14:07:15.369" v="272" actId="478"/>
          <ac:picMkLst>
            <pc:docMk/>
            <pc:sldMk cId="2935061404" sldId="268"/>
            <ac:picMk id="14" creationId="{4C5F19BB-E5BF-1346-1F6A-D2CB88880720}"/>
          </ac:picMkLst>
        </pc:picChg>
        <pc:picChg chg="add mod">
          <ac:chgData name="ricardo teixeira de carvalho junior" userId="9863010a515afe7a" providerId="LiveId" clId="{7C7A67C9-722A-4A20-951B-5AEE614F38A5}" dt="2026-03-11T14:35:11.960" v="755" actId="14100"/>
          <ac:picMkLst>
            <pc:docMk/>
            <pc:sldMk cId="2935061404" sldId="268"/>
            <ac:picMk id="18" creationId="{2B85A920-2B0E-3A33-1862-3FA7B0FB01C3}"/>
          </ac:picMkLst>
        </pc:picChg>
      </pc:sldChg>
      <pc:sldChg chg="new del">
        <pc:chgData name="ricardo teixeira de carvalho junior" userId="9863010a515afe7a" providerId="LiveId" clId="{7C7A67C9-722A-4A20-951B-5AEE614F38A5}" dt="2026-03-11T14:00:46.107" v="185" actId="680"/>
        <pc:sldMkLst>
          <pc:docMk/>
          <pc:sldMk cId="3711899028" sldId="268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95840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5B7AD9-02A6-A0BD-0B31-C64F22094F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E21539A-73BE-AD0D-8B58-C62D0BBC163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ACFA3EA-03AF-AF0A-EA1A-EF7EC7A7A7B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08460DE-B12F-750A-714B-2BE7434BD93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666345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  <p:txBody>
          <a:bodyPr/>
          <a:lstStyle/>
          <a:p>
            <a:endParaRPr lang="pt-B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hyperlink" Target="https://www.gov.br/receitafederal/pt-br/assuntos/noticias/2025/agosto/secretarios-da-fazenda-ressaltam-importancia-do-dialogo-na-regulamentacao-do-novo-sistema-tributario" TargetMode="Externa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svg"/><Relationship Id="rId13" Type="http://schemas.openxmlformats.org/officeDocument/2006/relationships/image" Target="../media/image29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12" Type="http://schemas.openxmlformats.org/officeDocument/2006/relationships/image" Target="../media/image2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2.png"/><Relationship Id="rId11" Type="http://schemas.openxmlformats.org/officeDocument/2006/relationships/image" Target="../media/image27.svg"/><Relationship Id="rId5" Type="http://schemas.openxmlformats.org/officeDocument/2006/relationships/image" Target="../media/image21.svg"/><Relationship Id="rId15" Type="http://schemas.openxmlformats.org/officeDocument/2006/relationships/image" Target="../media/image6.png"/><Relationship Id="rId10" Type="http://schemas.openxmlformats.org/officeDocument/2006/relationships/image" Target="../media/image26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Relationship Id="rId14" Type="http://schemas.openxmlformats.org/officeDocument/2006/relationships/image" Target="../media/image30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1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hyperlink" Target="https://wisc.pb.unizin.org/technicalpm/back-matter/appendix-b-quality-management/" TargetMode="External"/><Relationship Id="rId9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32.png"/><Relationship Id="rId7" Type="http://schemas.openxmlformats.org/officeDocument/2006/relationships/hyperlink" Target="https://www.gov.br/receitafederal/pt-br/acesso-a-informacao/acoes-e-programas/programas-e-atividades/reforma-consumo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3.png"/><Relationship Id="rId11" Type="http://schemas.openxmlformats.org/officeDocument/2006/relationships/image" Target="../media/image36.png"/><Relationship Id="rId5" Type="http://schemas.openxmlformats.org/officeDocument/2006/relationships/hyperlink" Target="https://www.cgibs.gov.br/guias" TargetMode="External"/><Relationship Id="rId10" Type="http://schemas.openxmlformats.org/officeDocument/2006/relationships/image" Target="../media/image6.png"/><Relationship Id="rId4" Type="http://schemas.openxmlformats.org/officeDocument/2006/relationships/hyperlink" Target="https://www.cgibs.gov.br/inicial" TargetMode="External"/><Relationship Id="rId9" Type="http://schemas.openxmlformats.org/officeDocument/2006/relationships/hyperlink" Target="https://ibspiaui.sefaz.pi.gov.br/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6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6.png"/><Relationship Id="rId4" Type="http://schemas.openxmlformats.org/officeDocument/2006/relationships/hyperlink" Target="https://iveconsultores.com/hallazgos-de-auditoria/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hyperlink" Target="https://www.gov.br/secretariageral/pt-br/noticias/2020/setembro/presidente-sanciona-lei-que-transfere-cobranca-de-iss-de-varios-servicos-para-o-municipio-de-destino" TargetMode="External"/><Relationship Id="rId5" Type="http://schemas.openxmlformats.org/officeDocument/2006/relationships/image" Target="../media/image10.jpe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svg"/><Relationship Id="rId5" Type="http://schemas.openxmlformats.org/officeDocument/2006/relationships/image" Target="../media/image13.png"/><Relationship Id="rId4" Type="http://schemas.openxmlformats.org/officeDocument/2006/relationships/image" Target="../media/image12.svg"/><Relationship Id="rId9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/>
          <p:cNvSpPr/>
          <p:nvPr/>
        </p:nvSpPr>
        <p:spPr>
          <a:xfrm>
            <a:off x="6324124" y="2117527"/>
            <a:ext cx="7468553" cy="14080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500"/>
              </a:lnSpc>
              <a:buNone/>
            </a:pPr>
            <a:r>
              <a:rPr lang="en-US" sz="4400" dirty="0">
                <a:solidFill>
                  <a:srgbClr val="D73AD7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A Reforma Tributária já começou</a:t>
            </a:r>
            <a:endParaRPr lang="en-US" sz="4400" dirty="0"/>
          </a:p>
        </p:txBody>
      </p:sp>
      <p:sp>
        <p:nvSpPr>
          <p:cNvPr id="4" name="Text 1"/>
          <p:cNvSpPr/>
          <p:nvPr/>
        </p:nvSpPr>
        <p:spPr>
          <a:xfrm>
            <a:off x="6324124" y="3884533"/>
            <a:ext cx="7468553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O que os municípios precisam fazer agora para garantir o futuro.</a:t>
            </a:r>
            <a:endParaRPr lang="en-US" sz="1850" dirty="0"/>
          </a:p>
        </p:txBody>
      </p:sp>
      <p:sp>
        <p:nvSpPr>
          <p:cNvPr id="5" name="Shape 2"/>
          <p:cNvSpPr/>
          <p:nvPr/>
        </p:nvSpPr>
        <p:spPr>
          <a:xfrm>
            <a:off x="6324124" y="4656372"/>
            <a:ext cx="7468553" cy="37505"/>
          </a:xfrm>
          <a:prstGeom prst="rect">
            <a:avLst/>
          </a:prstGeom>
          <a:solidFill>
            <a:srgbClr val="272525">
              <a:alpha val="50000"/>
            </a:srgbClr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6" name="Text 3"/>
          <p:cNvSpPr/>
          <p:nvPr/>
        </p:nvSpPr>
        <p:spPr>
          <a:xfrm>
            <a:off x="6324124" y="4963001"/>
            <a:ext cx="7468553" cy="11490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b="1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Ricardo Teixeira de Carvalho Júnior</a:t>
            </a:r>
          </a:p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Auditor Fiscal da Receita Municipal – Teresina/PI</a:t>
            </a:r>
            <a:endParaRPr lang="en-US" sz="1850" dirty="0"/>
          </a:p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12 de março de 2026</a:t>
            </a:r>
            <a:endParaRPr lang="en-US" sz="1850" dirty="0"/>
          </a:p>
        </p:txBody>
      </p:sp>
      <p:pic>
        <p:nvPicPr>
          <p:cNvPr id="10" name="Imagem 9">
            <a:extLst>
              <a:ext uri="{FF2B5EF4-FFF2-40B4-BE49-F238E27FC236}">
                <a16:creationId xmlns:a16="http://schemas.microsoft.com/office/drawing/2014/main" id="{A87E7AE5-45F0-6947-876D-5F6D5B5A06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400523" y="1727105"/>
            <a:ext cx="5151864" cy="5271810"/>
          </a:xfrm>
          <a:prstGeom prst="rect">
            <a:avLst/>
          </a:prstGeom>
        </p:spPr>
      </p:pic>
      <p:pic>
        <p:nvPicPr>
          <p:cNvPr id="12" name="Imagem 11" descr="Logotipo&#10;&#10;O conteúdo gerado por IA pode estar incorreto.">
            <a:extLst>
              <a:ext uri="{FF2B5EF4-FFF2-40B4-BE49-F238E27FC236}">
                <a16:creationId xmlns:a16="http://schemas.microsoft.com/office/drawing/2014/main" id="{C4EA95AA-F480-7861-E152-5F00681EE66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80" y="339867"/>
            <a:ext cx="4142664" cy="829677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49618" y="885944"/>
            <a:ext cx="5172789" cy="62996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950"/>
              </a:lnSpc>
              <a:buNone/>
            </a:pPr>
            <a:r>
              <a:rPr lang="en-US" sz="3950" dirty="0">
                <a:solidFill>
                  <a:srgbClr val="D73AD7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Benefícios Esperados</a:t>
            </a:r>
            <a:endParaRPr lang="en-US" sz="3950" dirty="0"/>
          </a:p>
        </p:txBody>
      </p:sp>
      <p:sp>
        <p:nvSpPr>
          <p:cNvPr id="3" name="Text 1"/>
          <p:cNvSpPr/>
          <p:nvPr/>
        </p:nvSpPr>
        <p:spPr>
          <a:xfrm>
            <a:off x="749618" y="1899166"/>
            <a:ext cx="13131165" cy="32456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16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Municípios que agirem agora colherão vantagens concretas e duradouras nas dimensões financeira, operacional e política.</a:t>
            </a:r>
            <a:endParaRPr lang="en-US" sz="1650" dirty="0"/>
          </a:p>
        </p:txBody>
      </p:sp>
      <p:sp>
        <p:nvSpPr>
          <p:cNvPr id="4" name="Shape 2"/>
          <p:cNvSpPr/>
          <p:nvPr/>
        </p:nvSpPr>
        <p:spPr>
          <a:xfrm>
            <a:off x="749618" y="2439233"/>
            <a:ext cx="6469737" cy="2356366"/>
          </a:xfrm>
          <a:prstGeom prst="roundRect">
            <a:avLst>
              <a:gd name="adj" fmla="val 3818"/>
            </a:avLst>
          </a:prstGeom>
          <a:solidFill>
            <a:srgbClr val="F4D4F7"/>
          </a:solidFill>
          <a:ln w="7620">
            <a:solidFill>
              <a:srgbClr val="DABADD"/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1312" y="2660928"/>
            <a:ext cx="642461" cy="642461"/>
          </a:xfrm>
          <a:prstGeom prst="rect">
            <a:avLst/>
          </a:prstGeom>
        </p:spPr>
      </p:pic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48001" y="2837498"/>
            <a:ext cx="289084" cy="289084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971312" y="3494961"/>
            <a:ext cx="2519839" cy="31492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950" dirty="0">
                <a:solidFill>
                  <a:srgbClr val="272525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Garantia Financeira</a:t>
            </a:r>
            <a:endParaRPr lang="en-US" sz="1950" dirty="0"/>
          </a:p>
        </p:txBody>
      </p:sp>
      <p:sp>
        <p:nvSpPr>
          <p:cNvPr id="8" name="Text 4"/>
          <p:cNvSpPr/>
          <p:nvPr/>
        </p:nvSpPr>
        <p:spPr>
          <a:xfrm>
            <a:off x="971312" y="3924776"/>
            <a:ext cx="6026348" cy="64912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16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Maximização do </a:t>
            </a:r>
            <a:r>
              <a:rPr lang="en-US" sz="1650" b="1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coeficiente de transição do IBS</a:t>
            </a:r>
            <a:r>
              <a:rPr lang="en-US" sz="16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, assegurando o maior repasse possível no novo regime tributário.</a:t>
            </a:r>
            <a:endParaRPr lang="en-US" sz="1650" dirty="0"/>
          </a:p>
        </p:txBody>
      </p:sp>
      <p:sp>
        <p:nvSpPr>
          <p:cNvPr id="9" name="Shape 5"/>
          <p:cNvSpPr/>
          <p:nvPr/>
        </p:nvSpPr>
        <p:spPr>
          <a:xfrm>
            <a:off x="7410926" y="2439233"/>
            <a:ext cx="6469856" cy="2356366"/>
          </a:xfrm>
          <a:prstGeom prst="roundRect">
            <a:avLst>
              <a:gd name="adj" fmla="val 3818"/>
            </a:avLst>
          </a:prstGeom>
          <a:solidFill>
            <a:srgbClr val="F4D4F7"/>
          </a:solidFill>
          <a:ln w="7620">
            <a:solidFill>
              <a:srgbClr val="DABADD"/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pic>
        <p:nvPicPr>
          <p:cNvPr id="10" name="Image 2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32621" y="2660928"/>
            <a:ext cx="642461" cy="642461"/>
          </a:xfrm>
          <a:prstGeom prst="rect">
            <a:avLst/>
          </a:prstGeom>
        </p:spPr>
      </p:pic>
      <p:pic>
        <p:nvPicPr>
          <p:cNvPr id="11" name="Image 3" descr="preencoded.png"/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809309" y="2837498"/>
            <a:ext cx="289084" cy="289084"/>
          </a:xfrm>
          <a:prstGeom prst="rect">
            <a:avLst/>
          </a:prstGeom>
        </p:spPr>
      </p:pic>
      <p:sp>
        <p:nvSpPr>
          <p:cNvPr id="12" name="Text 6"/>
          <p:cNvSpPr/>
          <p:nvPr/>
        </p:nvSpPr>
        <p:spPr>
          <a:xfrm>
            <a:off x="7632621" y="3494961"/>
            <a:ext cx="2519839" cy="31492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950" dirty="0">
                <a:solidFill>
                  <a:srgbClr val="272525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Alívio Imediato</a:t>
            </a:r>
            <a:endParaRPr lang="en-US" sz="1950" dirty="0"/>
          </a:p>
        </p:txBody>
      </p:sp>
      <p:sp>
        <p:nvSpPr>
          <p:cNvPr id="13" name="Text 7"/>
          <p:cNvSpPr/>
          <p:nvPr/>
        </p:nvSpPr>
        <p:spPr>
          <a:xfrm>
            <a:off x="7632621" y="3924776"/>
            <a:ext cx="6026468" cy="64912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16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Aumento de caixa no curto prazo com </a:t>
            </a:r>
            <a:r>
              <a:rPr lang="en-US" sz="1650" b="1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REFIS e malha fina</a:t>
            </a:r>
            <a:r>
              <a:rPr lang="en-US" sz="16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, gerando liquidez para serviços e investimentos municipais.</a:t>
            </a:r>
            <a:endParaRPr lang="en-US" sz="1650" dirty="0"/>
          </a:p>
        </p:txBody>
      </p:sp>
      <p:sp>
        <p:nvSpPr>
          <p:cNvPr id="14" name="Shape 8"/>
          <p:cNvSpPr/>
          <p:nvPr/>
        </p:nvSpPr>
        <p:spPr>
          <a:xfrm>
            <a:off x="749618" y="4987171"/>
            <a:ext cx="6469737" cy="2356366"/>
          </a:xfrm>
          <a:prstGeom prst="roundRect">
            <a:avLst>
              <a:gd name="adj" fmla="val 3818"/>
            </a:avLst>
          </a:prstGeom>
          <a:solidFill>
            <a:srgbClr val="F4D4F7"/>
          </a:solidFill>
          <a:ln w="7620">
            <a:solidFill>
              <a:srgbClr val="DABADD"/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pic>
        <p:nvPicPr>
          <p:cNvPr id="15" name="Image 4" descr="preencoded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71312" y="5208865"/>
            <a:ext cx="642461" cy="642461"/>
          </a:xfrm>
          <a:prstGeom prst="rect">
            <a:avLst/>
          </a:prstGeom>
        </p:spPr>
      </p:pic>
      <p:pic>
        <p:nvPicPr>
          <p:cNvPr id="16" name="Image 5" descr="preencoded.png"/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148001" y="5385435"/>
            <a:ext cx="289084" cy="289084"/>
          </a:xfrm>
          <a:prstGeom prst="rect">
            <a:avLst/>
          </a:prstGeom>
        </p:spPr>
      </p:pic>
      <p:sp>
        <p:nvSpPr>
          <p:cNvPr id="17" name="Text 9"/>
          <p:cNvSpPr/>
          <p:nvPr/>
        </p:nvSpPr>
        <p:spPr>
          <a:xfrm>
            <a:off x="971312" y="6042898"/>
            <a:ext cx="2895005" cy="31492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950" dirty="0">
                <a:solidFill>
                  <a:srgbClr val="272525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Segurança Institucional</a:t>
            </a:r>
            <a:endParaRPr lang="en-US" sz="1950" dirty="0"/>
          </a:p>
        </p:txBody>
      </p:sp>
      <p:sp>
        <p:nvSpPr>
          <p:cNvPr id="18" name="Text 10"/>
          <p:cNvSpPr/>
          <p:nvPr/>
        </p:nvSpPr>
        <p:spPr>
          <a:xfrm>
            <a:off x="971312" y="6472714"/>
            <a:ext cx="6026348" cy="64912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16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Redução drástica dos riscos de </a:t>
            </a:r>
            <a:r>
              <a:rPr lang="en-US" sz="1650" b="1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bloqueio de repasses</a:t>
            </a:r>
            <a:r>
              <a:rPr lang="en-US" sz="16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federais e estaduais vinculados à adesão à NFS-e Nacional.</a:t>
            </a:r>
            <a:endParaRPr lang="en-US" sz="1650" dirty="0"/>
          </a:p>
        </p:txBody>
      </p:sp>
      <p:sp>
        <p:nvSpPr>
          <p:cNvPr id="19" name="Shape 11"/>
          <p:cNvSpPr/>
          <p:nvPr/>
        </p:nvSpPr>
        <p:spPr>
          <a:xfrm>
            <a:off x="7410926" y="4987171"/>
            <a:ext cx="6469856" cy="2356366"/>
          </a:xfrm>
          <a:prstGeom prst="roundRect">
            <a:avLst>
              <a:gd name="adj" fmla="val 3818"/>
            </a:avLst>
          </a:prstGeom>
          <a:solidFill>
            <a:srgbClr val="F4D4F7"/>
          </a:solidFill>
          <a:ln w="7620">
            <a:solidFill>
              <a:srgbClr val="DABADD"/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pic>
        <p:nvPicPr>
          <p:cNvPr id="20" name="Image 6" descr="preencoded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632621" y="5208865"/>
            <a:ext cx="642461" cy="642461"/>
          </a:xfrm>
          <a:prstGeom prst="rect">
            <a:avLst/>
          </a:prstGeom>
        </p:spPr>
      </p:pic>
      <p:pic>
        <p:nvPicPr>
          <p:cNvPr id="21" name="Image 7" descr="preencoded.png"/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7809309" y="5385435"/>
            <a:ext cx="289084" cy="289084"/>
          </a:xfrm>
          <a:prstGeom prst="rect">
            <a:avLst/>
          </a:prstGeom>
        </p:spPr>
      </p:pic>
      <p:sp>
        <p:nvSpPr>
          <p:cNvPr id="22" name="Text 12"/>
          <p:cNvSpPr/>
          <p:nvPr/>
        </p:nvSpPr>
        <p:spPr>
          <a:xfrm>
            <a:off x="7632621" y="6042898"/>
            <a:ext cx="2839045" cy="31492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950" dirty="0">
                <a:solidFill>
                  <a:srgbClr val="272525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Protagonismo Nacional</a:t>
            </a:r>
            <a:endParaRPr lang="en-US" sz="1950" dirty="0"/>
          </a:p>
        </p:txBody>
      </p:sp>
      <p:sp>
        <p:nvSpPr>
          <p:cNvPr id="23" name="Text 13"/>
          <p:cNvSpPr/>
          <p:nvPr/>
        </p:nvSpPr>
        <p:spPr>
          <a:xfrm>
            <a:off x="7632621" y="6472714"/>
            <a:ext cx="6026468" cy="64912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16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Maior influência nas </a:t>
            </a:r>
            <a:r>
              <a:rPr lang="en-US" sz="1650" b="1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decisões nacionais</a:t>
            </a:r>
            <a:r>
              <a:rPr lang="en-US" sz="16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do IBS por meio da participação ativa no Comitê Gestor — CGIBS.</a:t>
            </a:r>
            <a:endParaRPr lang="en-US" sz="1650" dirty="0"/>
          </a:p>
        </p:txBody>
      </p:sp>
      <p:pic>
        <p:nvPicPr>
          <p:cNvPr id="24" name="Imagem 23" descr="Interface gráfica do usuário, Texto&#10;&#10;O conteúdo gerado por IA pode estar incorreto.">
            <a:extLst>
              <a:ext uri="{FF2B5EF4-FFF2-40B4-BE49-F238E27FC236}">
                <a16:creationId xmlns:a16="http://schemas.microsoft.com/office/drawing/2014/main" id="{9D8D10A3-5845-B816-A03E-532996C69F6E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5323" y="7391072"/>
            <a:ext cx="3425077" cy="832104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/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rcRect/>
          <a:stretch/>
        </p:blipFill>
        <p:spPr>
          <a:xfrm>
            <a:off x="9098398" y="1387155"/>
            <a:ext cx="4893945" cy="54864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38056" y="1363147"/>
            <a:ext cx="4289822" cy="53613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200"/>
              </a:lnSpc>
              <a:buNone/>
            </a:pPr>
            <a:r>
              <a:rPr lang="en-US" sz="3350" dirty="0">
                <a:solidFill>
                  <a:srgbClr val="D73AD7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Chamada para Ação</a:t>
            </a:r>
            <a:endParaRPr lang="en-US" sz="3350" dirty="0"/>
          </a:p>
        </p:txBody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8056" y="2107525"/>
            <a:ext cx="911543" cy="1229558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1688425" y="2289810"/>
            <a:ext cx="2144911" cy="26812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650" dirty="0">
                <a:solidFill>
                  <a:srgbClr val="272525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Esta Semana</a:t>
            </a:r>
            <a:endParaRPr lang="en-US" sz="1650" dirty="0"/>
          </a:p>
        </p:txBody>
      </p:sp>
      <p:sp>
        <p:nvSpPr>
          <p:cNvPr id="6" name="Text 2"/>
          <p:cNvSpPr/>
          <p:nvPr/>
        </p:nvSpPr>
        <p:spPr>
          <a:xfrm>
            <a:off x="1688425" y="2641163"/>
            <a:ext cx="6817519" cy="51363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4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Publicação do </a:t>
            </a:r>
            <a:r>
              <a:rPr lang="en-US" sz="1400" b="1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decreto de criação</a:t>
            </a:r>
            <a:r>
              <a:rPr lang="en-US" sz="14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do Comitê Local de Transição pelo Prefeito. O ato formal que transforma intenção em responsabilidade institucional.</a:t>
            </a:r>
            <a:endParaRPr lang="en-US" sz="1400" dirty="0"/>
          </a:p>
        </p:txBody>
      </p:sp>
      <p:pic>
        <p:nvPicPr>
          <p:cNvPr id="7" name="Image 2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8056" y="3337084"/>
            <a:ext cx="911543" cy="1229558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1688425" y="3519368"/>
            <a:ext cx="2144911" cy="26812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650" dirty="0">
                <a:solidFill>
                  <a:srgbClr val="272525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Próximos 5 Dias</a:t>
            </a:r>
            <a:endParaRPr lang="en-US" sz="1650" dirty="0"/>
          </a:p>
        </p:txBody>
      </p:sp>
      <p:sp>
        <p:nvSpPr>
          <p:cNvPr id="9" name="Text 4"/>
          <p:cNvSpPr/>
          <p:nvPr/>
        </p:nvSpPr>
        <p:spPr>
          <a:xfrm>
            <a:off x="1688425" y="3870722"/>
            <a:ext cx="6817519" cy="51363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4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Marcação e realização da </a:t>
            </a:r>
            <a:r>
              <a:rPr lang="en-US" sz="1400" b="1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primeira reunião de trabalho</a:t>
            </a:r>
            <a:r>
              <a:rPr lang="en-US" sz="14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do Comitê, com pauta definida, responsáveis designados e prazos acordados.</a:t>
            </a:r>
            <a:endParaRPr lang="en-US" sz="1400" dirty="0"/>
          </a:p>
        </p:txBody>
      </p:sp>
      <p:pic>
        <p:nvPicPr>
          <p:cNvPr id="10" name="Image 3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8056" y="4566642"/>
            <a:ext cx="911543" cy="1229558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1688425" y="4748927"/>
            <a:ext cx="2144911" cy="26812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650" dirty="0" err="1">
                <a:solidFill>
                  <a:srgbClr val="272525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Próximos</a:t>
            </a:r>
            <a:r>
              <a:rPr lang="en-US" sz="1650" dirty="0">
                <a:solidFill>
                  <a:srgbClr val="272525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 60 Dias</a:t>
            </a:r>
            <a:endParaRPr lang="en-US" sz="1650" dirty="0"/>
          </a:p>
        </p:txBody>
      </p:sp>
      <p:sp>
        <p:nvSpPr>
          <p:cNvPr id="12" name="Text 6"/>
          <p:cNvSpPr/>
          <p:nvPr/>
        </p:nvSpPr>
        <p:spPr>
          <a:xfrm>
            <a:off x="1688425" y="5100280"/>
            <a:ext cx="6817519" cy="51363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4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Execução das </a:t>
            </a:r>
            <a:r>
              <a:rPr lang="en-US" sz="1400" b="1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4 ações prioritárias</a:t>
            </a:r>
            <a:r>
              <a:rPr lang="en-US" sz="14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do plano rápido: REFIS, revisão de alíquotas, NFS-e e mapeamento do CNPJ alfanumérico.</a:t>
            </a:r>
            <a:endParaRPr lang="en-US" sz="1400" dirty="0"/>
          </a:p>
        </p:txBody>
      </p:sp>
      <p:sp>
        <p:nvSpPr>
          <p:cNvPr id="13" name="Shape 7"/>
          <p:cNvSpPr/>
          <p:nvPr/>
        </p:nvSpPr>
        <p:spPr>
          <a:xfrm>
            <a:off x="638056" y="5952411"/>
            <a:ext cx="7867888" cy="913924"/>
          </a:xfrm>
          <a:prstGeom prst="roundRect">
            <a:avLst>
              <a:gd name="adj" fmla="val 8379"/>
            </a:avLst>
          </a:prstGeom>
          <a:solidFill>
            <a:srgbClr val="EFBEF4"/>
          </a:solidFill>
          <a:ln/>
        </p:spPr>
        <p:txBody>
          <a:bodyPr/>
          <a:lstStyle/>
          <a:p>
            <a:endParaRPr lang="pt-BR"/>
          </a:p>
        </p:txBody>
      </p:sp>
      <p:pic>
        <p:nvPicPr>
          <p:cNvPr id="14" name="Image 4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20341" y="6195893"/>
            <a:ext cx="227886" cy="182285"/>
          </a:xfrm>
          <a:prstGeom prst="rect">
            <a:avLst/>
          </a:prstGeom>
        </p:spPr>
      </p:pic>
      <p:sp>
        <p:nvSpPr>
          <p:cNvPr id="15" name="Text 8"/>
          <p:cNvSpPr/>
          <p:nvPr/>
        </p:nvSpPr>
        <p:spPr>
          <a:xfrm>
            <a:off x="1230511" y="6136719"/>
            <a:ext cx="7093148" cy="51363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400" b="1" dirty="0">
                <a:solidFill>
                  <a:srgbClr val="00000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Lembre-se:</a:t>
            </a:r>
            <a:r>
              <a:rPr lang="en-US" sz="1400" dirty="0">
                <a:solidFill>
                  <a:srgbClr val="00000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Cada dia de atraso é uma parte do coeficiente de transição que o município entrega aos outros. O tempo é o único recurso que não pode ser recuperado.</a:t>
            </a:r>
            <a:endParaRPr lang="en-US" sz="1400" dirty="0"/>
          </a:p>
        </p:txBody>
      </p:sp>
      <p:pic>
        <p:nvPicPr>
          <p:cNvPr id="16" name="Imagem 15" descr="Interface gráfica do usuário, Texto&#10;&#10;O conteúdo gerado por IA pode estar incorreto.">
            <a:extLst>
              <a:ext uri="{FF2B5EF4-FFF2-40B4-BE49-F238E27FC236}">
                <a16:creationId xmlns:a16="http://schemas.microsoft.com/office/drawing/2014/main" id="{9D8D10A3-5845-B816-A03E-532996C69F6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5323" y="7397496"/>
            <a:ext cx="3425077" cy="832104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50092E-E419-1517-DD6B-2C3C45800C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>
            <a:extLst>
              <a:ext uri="{FF2B5EF4-FFF2-40B4-BE49-F238E27FC236}">
                <a16:creationId xmlns:a16="http://schemas.microsoft.com/office/drawing/2014/main" id="{568BB532-1D2B-4C4E-A2E6-0D3D10ECD04A}"/>
              </a:ext>
            </a:extLst>
          </p:cNvPr>
          <p:cNvSpPr/>
          <p:nvPr/>
        </p:nvSpPr>
        <p:spPr>
          <a:xfrm>
            <a:off x="638056" y="1363147"/>
            <a:ext cx="4289822" cy="53613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200"/>
              </a:lnSpc>
              <a:buNone/>
            </a:pPr>
            <a:r>
              <a:rPr lang="en-US" sz="3350" dirty="0">
                <a:solidFill>
                  <a:srgbClr val="D73AD7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Links </a:t>
            </a:r>
            <a:r>
              <a:rPr lang="en-US" sz="3350" dirty="0" err="1">
                <a:solidFill>
                  <a:srgbClr val="D73AD7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importantes</a:t>
            </a:r>
            <a:endParaRPr lang="en-US" sz="3350" dirty="0"/>
          </a:p>
        </p:txBody>
      </p:sp>
      <p:pic>
        <p:nvPicPr>
          <p:cNvPr id="4" name="Image 1" descr="preencoded.png">
            <a:extLst>
              <a:ext uri="{FF2B5EF4-FFF2-40B4-BE49-F238E27FC236}">
                <a16:creationId xmlns:a16="http://schemas.microsoft.com/office/drawing/2014/main" id="{7D0F5140-5902-ADF4-E659-CF5FDEBA15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8056" y="2107525"/>
            <a:ext cx="911543" cy="1229558"/>
          </a:xfrm>
          <a:prstGeom prst="rect">
            <a:avLst/>
          </a:prstGeom>
        </p:spPr>
      </p:pic>
      <p:sp>
        <p:nvSpPr>
          <p:cNvPr id="5" name="Text 1">
            <a:extLst>
              <a:ext uri="{FF2B5EF4-FFF2-40B4-BE49-F238E27FC236}">
                <a16:creationId xmlns:a16="http://schemas.microsoft.com/office/drawing/2014/main" id="{36252A52-052C-D2A4-7B5B-C80360C569D3}"/>
              </a:ext>
            </a:extLst>
          </p:cNvPr>
          <p:cNvSpPr/>
          <p:nvPr/>
        </p:nvSpPr>
        <p:spPr>
          <a:xfrm>
            <a:off x="1688425" y="2289810"/>
            <a:ext cx="2144911" cy="26812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650" dirty="0">
                <a:solidFill>
                  <a:srgbClr val="272525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CGIBS</a:t>
            </a:r>
            <a:endParaRPr lang="en-US" sz="1650" dirty="0"/>
          </a:p>
        </p:txBody>
      </p:sp>
      <p:sp>
        <p:nvSpPr>
          <p:cNvPr id="6" name="Text 2">
            <a:extLst>
              <a:ext uri="{FF2B5EF4-FFF2-40B4-BE49-F238E27FC236}">
                <a16:creationId xmlns:a16="http://schemas.microsoft.com/office/drawing/2014/main" id="{008F6988-2FF1-53FE-196E-B21575FE89BF}"/>
              </a:ext>
            </a:extLst>
          </p:cNvPr>
          <p:cNvSpPr/>
          <p:nvPr/>
        </p:nvSpPr>
        <p:spPr>
          <a:xfrm>
            <a:off x="1688425" y="2641163"/>
            <a:ext cx="6817519" cy="51363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000"/>
              </a:lnSpc>
            </a:pPr>
            <a:r>
              <a:rPr lang="en-US" sz="14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  <a:hlinkClick r:id="rId4"/>
              </a:rPr>
              <a:t>https://www.cgibs.gov.br/inicial.</a:t>
            </a:r>
            <a:endParaRPr lang="en-US" sz="1400" dirty="0">
              <a:solidFill>
                <a:srgbClr val="272525"/>
              </a:solidFill>
              <a:latin typeface="Source Sans 3" pitchFamily="34" charset="0"/>
              <a:ea typeface="Source Sans 3" pitchFamily="34" charset="-122"/>
              <a:cs typeface="Source Sans 3" pitchFamily="34" charset="-120"/>
            </a:endParaRPr>
          </a:p>
          <a:p>
            <a:pPr>
              <a:lnSpc>
                <a:spcPts val="2000"/>
              </a:lnSpc>
            </a:pPr>
            <a:r>
              <a:rPr lang="en-US" sz="1400" i="1" dirty="0">
                <a:solidFill>
                  <a:srgbClr val="272525"/>
                </a:solidFill>
                <a:latin typeface="Source Sans 3" panose="020B0604020202020204" charset="0"/>
                <a:ea typeface="Source Serif 4 Semi Bold" pitchFamily="34" charset="-122"/>
                <a:hlinkClick r:id="rId5"/>
              </a:rPr>
              <a:t>https://www.cgibs.gov.br/guias</a:t>
            </a:r>
            <a:r>
              <a:rPr lang="en-US" sz="1400" i="1" dirty="0">
                <a:solidFill>
                  <a:srgbClr val="272525"/>
                </a:solidFill>
                <a:latin typeface="Source Sans 3" panose="020B0604020202020204" charset="0"/>
                <a:ea typeface="Source Serif 4 Semi Bold" pitchFamily="34" charset="-122"/>
              </a:rPr>
              <a:t> (Guia da RTC)</a:t>
            </a:r>
          </a:p>
          <a:p>
            <a:pPr>
              <a:lnSpc>
                <a:spcPts val="2000"/>
              </a:lnSpc>
            </a:pPr>
            <a:endParaRPr lang="en-US" sz="1400" dirty="0"/>
          </a:p>
        </p:txBody>
      </p:sp>
      <p:pic>
        <p:nvPicPr>
          <p:cNvPr id="7" name="Image 2" descr="preencoded.png">
            <a:extLst>
              <a:ext uri="{FF2B5EF4-FFF2-40B4-BE49-F238E27FC236}">
                <a16:creationId xmlns:a16="http://schemas.microsoft.com/office/drawing/2014/main" id="{9CC4D764-6ABE-3F9F-14B5-97BF0F2C047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8056" y="3337084"/>
            <a:ext cx="911543" cy="1229558"/>
          </a:xfrm>
          <a:prstGeom prst="rect">
            <a:avLst/>
          </a:prstGeom>
        </p:spPr>
      </p:pic>
      <p:sp>
        <p:nvSpPr>
          <p:cNvPr id="8" name="Text 3">
            <a:extLst>
              <a:ext uri="{FF2B5EF4-FFF2-40B4-BE49-F238E27FC236}">
                <a16:creationId xmlns:a16="http://schemas.microsoft.com/office/drawing/2014/main" id="{0CADD119-148C-16B2-F3D8-D091085DF9D6}"/>
              </a:ext>
            </a:extLst>
          </p:cNvPr>
          <p:cNvSpPr/>
          <p:nvPr/>
        </p:nvSpPr>
        <p:spPr>
          <a:xfrm>
            <a:off x="1688425" y="3519368"/>
            <a:ext cx="2144911" cy="26812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650" dirty="0" err="1">
                <a:solidFill>
                  <a:srgbClr val="272525"/>
                </a:solidFill>
                <a:latin typeface="Source Serif 4 Semi Bold" pitchFamily="34" charset="0"/>
                <a:ea typeface="Source Serif 4 Semi Bold" pitchFamily="34" charset="-122"/>
              </a:rPr>
              <a:t>Programa</a:t>
            </a:r>
            <a:r>
              <a:rPr lang="en-US" sz="1650" dirty="0">
                <a:solidFill>
                  <a:srgbClr val="272525"/>
                </a:solidFill>
                <a:latin typeface="Source Serif 4 Semi Bold" pitchFamily="34" charset="0"/>
                <a:ea typeface="Source Serif 4 Semi Bold" pitchFamily="34" charset="-122"/>
              </a:rPr>
              <a:t> da Reforma </a:t>
            </a:r>
            <a:r>
              <a:rPr lang="en-US" sz="1650" dirty="0" err="1">
                <a:solidFill>
                  <a:srgbClr val="272525"/>
                </a:solidFill>
                <a:latin typeface="Source Serif 4 Semi Bold" pitchFamily="34" charset="0"/>
                <a:ea typeface="Source Serif 4 Semi Bold" pitchFamily="34" charset="-122"/>
              </a:rPr>
              <a:t>Tributária</a:t>
            </a:r>
            <a:endParaRPr lang="en-US" sz="1650" dirty="0"/>
          </a:p>
        </p:txBody>
      </p:sp>
      <p:sp>
        <p:nvSpPr>
          <p:cNvPr id="9" name="Text 4">
            <a:extLst>
              <a:ext uri="{FF2B5EF4-FFF2-40B4-BE49-F238E27FC236}">
                <a16:creationId xmlns:a16="http://schemas.microsoft.com/office/drawing/2014/main" id="{A9EF66CC-778B-0EEA-6732-F66BC2215822}"/>
              </a:ext>
            </a:extLst>
          </p:cNvPr>
          <p:cNvSpPr/>
          <p:nvPr/>
        </p:nvSpPr>
        <p:spPr>
          <a:xfrm>
            <a:off x="1688425" y="3870722"/>
            <a:ext cx="6817519" cy="51363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000"/>
              </a:lnSpc>
            </a:pPr>
            <a:r>
              <a:rPr lang="en-US" sz="14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  <a:hlinkClick r:id="rId7"/>
              </a:rPr>
              <a:t>https://www.gov.br/receitafederal/pt-br/acesso-a-informacao/acoes-e-programas/programas-e-atividades/reforma-consumo</a:t>
            </a:r>
            <a:endParaRPr lang="en-US" sz="1400" dirty="0"/>
          </a:p>
        </p:txBody>
      </p:sp>
      <p:pic>
        <p:nvPicPr>
          <p:cNvPr id="10" name="Image 3" descr="preencoded.png">
            <a:extLst>
              <a:ext uri="{FF2B5EF4-FFF2-40B4-BE49-F238E27FC236}">
                <a16:creationId xmlns:a16="http://schemas.microsoft.com/office/drawing/2014/main" id="{9DEC246F-CEF0-3005-7090-0268857C52F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8056" y="4566642"/>
            <a:ext cx="911543" cy="1229558"/>
          </a:xfrm>
          <a:prstGeom prst="rect">
            <a:avLst/>
          </a:prstGeom>
        </p:spPr>
      </p:pic>
      <p:sp>
        <p:nvSpPr>
          <p:cNvPr id="11" name="Text 5">
            <a:extLst>
              <a:ext uri="{FF2B5EF4-FFF2-40B4-BE49-F238E27FC236}">
                <a16:creationId xmlns:a16="http://schemas.microsoft.com/office/drawing/2014/main" id="{68137284-8A51-23C2-7132-C1ED64FEA76F}"/>
              </a:ext>
            </a:extLst>
          </p:cNvPr>
          <p:cNvSpPr/>
          <p:nvPr/>
        </p:nvSpPr>
        <p:spPr>
          <a:xfrm>
            <a:off x="1688425" y="4748927"/>
            <a:ext cx="2144911" cy="26812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650" dirty="0">
                <a:solidFill>
                  <a:srgbClr val="272525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IBS Piauí</a:t>
            </a:r>
            <a:endParaRPr lang="en-US" sz="1650" dirty="0"/>
          </a:p>
        </p:txBody>
      </p:sp>
      <p:sp>
        <p:nvSpPr>
          <p:cNvPr id="12" name="Text 6">
            <a:extLst>
              <a:ext uri="{FF2B5EF4-FFF2-40B4-BE49-F238E27FC236}">
                <a16:creationId xmlns:a16="http://schemas.microsoft.com/office/drawing/2014/main" id="{6CF43ED7-2766-7EA4-1C63-6FF87A7419DB}"/>
              </a:ext>
            </a:extLst>
          </p:cNvPr>
          <p:cNvSpPr/>
          <p:nvPr/>
        </p:nvSpPr>
        <p:spPr>
          <a:xfrm>
            <a:off x="1688425" y="5100280"/>
            <a:ext cx="6817519" cy="51363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000"/>
              </a:lnSpc>
            </a:pPr>
            <a:r>
              <a:rPr lang="en-US" sz="14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  <a:hlinkClick r:id="rId9"/>
              </a:rPr>
              <a:t>https://ibspiaui.sefaz.pi.gov.br/</a:t>
            </a:r>
            <a:endParaRPr lang="en-US" sz="1400" dirty="0"/>
          </a:p>
        </p:txBody>
      </p:sp>
      <p:sp>
        <p:nvSpPr>
          <p:cNvPr id="15" name="Text 8">
            <a:extLst>
              <a:ext uri="{FF2B5EF4-FFF2-40B4-BE49-F238E27FC236}">
                <a16:creationId xmlns:a16="http://schemas.microsoft.com/office/drawing/2014/main" id="{995F3D2D-C6B0-9751-1F42-3456E9CF47F5}"/>
              </a:ext>
            </a:extLst>
          </p:cNvPr>
          <p:cNvSpPr/>
          <p:nvPr/>
        </p:nvSpPr>
        <p:spPr>
          <a:xfrm>
            <a:off x="1688425" y="6136719"/>
            <a:ext cx="6635234" cy="51363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endParaRPr lang="en-US" sz="1400" i="1" dirty="0">
              <a:solidFill>
                <a:srgbClr val="272525"/>
              </a:solidFill>
              <a:latin typeface="Source Sans 3" panose="020B0604020202020204" charset="0"/>
              <a:ea typeface="Source Serif 4 Semi Bold" pitchFamily="34" charset="-122"/>
            </a:endParaRPr>
          </a:p>
        </p:txBody>
      </p:sp>
      <p:pic>
        <p:nvPicPr>
          <p:cNvPr id="16" name="Imagem 15" descr="Interface gráfica do usuário, Texto&#10;&#10;O conteúdo gerado por IA pode estar incorreto.">
            <a:extLst>
              <a:ext uri="{FF2B5EF4-FFF2-40B4-BE49-F238E27FC236}">
                <a16:creationId xmlns:a16="http://schemas.microsoft.com/office/drawing/2014/main" id="{05164B05-1513-C938-2A74-269CE653DB6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5323" y="7397496"/>
            <a:ext cx="3425077" cy="832104"/>
          </a:xfrm>
          <a:prstGeom prst="rect">
            <a:avLst/>
          </a:prstGeom>
        </p:spPr>
      </p:pic>
      <p:pic>
        <p:nvPicPr>
          <p:cNvPr id="18" name="Imagem 17">
            <a:extLst>
              <a:ext uri="{FF2B5EF4-FFF2-40B4-BE49-F238E27FC236}">
                <a16:creationId xmlns:a16="http://schemas.microsoft.com/office/drawing/2014/main" id="{2B85A920-2B0E-3A33-1862-3FA7B0FB01C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773538" y="1182029"/>
            <a:ext cx="6920160" cy="4954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506140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683097" y="2270760"/>
            <a:ext cx="7109579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"A Reforma Tributária não vai esperar o seu município se preparar. O futuro da nossa arrecadação está sendo decidido hoje."</a:t>
            </a:r>
            <a:endParaRPr lang="en-US" sz="1850" dirty="0"/>
          </a:p>
        </p:txBody>
      </p:sp>
      <p:sp>
        <p:nvSpPr>
          <p:cNvPr id="4" name="Shape 1"/>
          <p:cNvSpPr/>
          <p:nvPr/>
        </p:nvSpPr>
        <p:spPr>
          <a:xfrm>
            <a:off x="6324124" y="2001560"/>
            <a:ext cx="30480" cy="1304449"/>
          </a:xfrm>
          <a:prstGeom prst="rect">
            <a:avLst/>
          </a:prstGeom>
          <a:solidFill>
            <a:srgbClr val="D75BE2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5" name="Shape 2"/>
          <p:cNvSpPr/>
          <p:nvPr/>
        </p:nvSpPr>
        <p:spPr>
          <a:xfrm>
            <a:off x="6324124" y="3694823"/>
            <a:ext cx="7468553" cy="37505"/>
          </a:xfrm>
          <a:prstGeom prst="rect">
            <a:avLst/>
          </a:prstGeom>
          <a:solidFill>
            <a:srgbClr val="272525">
              <a:alpha val="50000"/>
            </a:srgbClr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6" name="Text 3"/>
          <p:cNvSpPr/>
          <p:nvPr/>
        </p:nvSpPr>
        <p:spPr>
          <a:xfrm>
            <a:off x="6324124" y="4091226"/>
            <a:ext cx="484822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D73AD7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Ricardo Teixeira de Carvalho Júnior</a:t>
            </a:r>
            <a:endParaRPr lang="en-US" sz="2200" dirty="0"/>
          </a:p>
        </p:txBody>
      </p:sp>
      <p:sp>
        <p:nvSpPr>
          <p:cNvPr id="7" name="Text 4"/>
          <p:cNvSpPr/>
          <p:nvPr/>
        </p:nvSpPr>
        <p:spPr>
          <a:xfrm>
            <a:off x="6324124" y="4802148"/>
            <a:ext cx="7468553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Auditor Fiscal da Receita Municipal — Teresina/PI</a:t>
            </a:r>
            <a:endParaRPr lang="en-US" sz="1850" dirty="0"/>
          </a:p>
          <a:p>
            <a:pPr marL="0" indent="0" algn="l">
              <a:lnSpc>
                <a:spcPts val="3000"/>
              </a:lnSpc>
              <a:buNone/>
            </a:pPr>
            <a:r>
              <a:rPr lang="en-US" sz="1850" b="1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Contato:</a:t>
            </a: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ricardocarvalho.semf@pmt.pi.gov.br</a:t>
            </a:r>
            <a:endParaRPr lang="en-US" sz="1850" dirty="0"/>
          </a:p>
        </p:txBody>
      </p:sp>
      <p:sp>
        <p:nvSpPr>
          <p:cNvPr id="8" name="Text 5"/>
          <p:cNvSpPr/>
          <p:nvPr/>
        </p:nvSpPr>
        <p:spPr>
          <a:xfrm>
            <a:off x="6324124" y="5837396"/>
            <a:ext cx="7468553" cy="39064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Obrigado pela sua atenção e participação. </a:t>
            </a:r>
            <a:endParaRPr lang="en-US" sz="1850" dirty="0"/>
          </a:p>
        </p:txBody>
      </p:sp>
      <p:pic>
        <p:nvPicPr>
          <p:cNvPr id="9" name="Imagem 8" descr="Logotipo&#10;&#10;O conteúdo gerado por IA pode estar incorreto.">
            <a:extLst>
              <a:ext uri="{FF2B5EF4-FFF2-40B4-BE49-F238E27FC236}">
                <a16:creationId xmlns:a16="http://schemas.microsoft.com/office/drawing/2014/main" id="{B13D0C93-B3DE-D872-66DA-CCCD69080A2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868" y="2270760"/>
            <a:ext cx="4142664" cy="829677"/>
          </a:xfrm>
          <a:prstGeom prst="rect">
            <a:avLst/>
          </a:prstGeom>
        </p:spPr>
      </p:pic>
      <p:pic>
        <p:nvPicPr>
          <p:cNvPr id="10" name="Imagem 9" descr="Interface gráfica do usuário, Texto&#10;&#10;O conteúdo gerado por IA pode estar incorreto.">
            <a:extLst>
              <a:ext uri="{FF2B5EF4-FFF2-40B4-BE49-F238E27FC236}">
                <a16:creationId xmlns:a16="http://schemas.microsoft.com/office/drawing/2014/main" id="{233D03C8-9672-0725-0B3D-74284EC9A03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868" y="4353068"/>
            <a:ext cx="4602659" cy="832104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17206" y="1231463"/>
            <a:ext cx="5581650" cy="6141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00"/>
              </a:lnSpc>
              <a:buNone/>
            </a:pPr>
            <a:r>
              <a:rPr lang="en-US" sz="3850" dirty="0">
                <a:solidFill>
                  <a:srgbClr val="D73AD7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O Momento da Reforma</a:t>
            </a:r>
            <a:endParaRPr lang="en-US" sz="3850" dirty="0"/>
          </a:p>
        </p:txBody>
      </p:sp>
      <p:sp>
        <p:nvSpPr>
          <p:cNvPr id="4" name="Shape 1"/>
          <p:cNvSpPr/>
          <p:nvPr/>
        </p:nvSpPr>
        <p:spPr>
          <a:xfrm>
            <a:off x="6217206" y="2118836"/>
            <a:ext cx="7682389" cy="1504950"/>
          </a:xfrm>
          <a:prstGeom prst="roundRect">
            <a:avLst>
              <a:gd name="adj" fmla="val 7291"/>
            </a:avLst>
          </a:prstGeom>
          <a:solidFill>
            <a:srgbClr val="FFFFFF">
              <a:alpha val="95000"/>
            </a:srgbClr>
          </a:solidFill>
          <a:ln w="22860">
            <a:solidFill>
              <a:srgbClr val="DABADD"/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pic>
        <p:nvPicPr>
          <p:cNvPr id="5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94346" y="2118836"/>
            <a:ext cx="91440" cy="1504950"/>
          </a:xfrm>
          <a:prstGeom prst="rect">
            <a:avLst/>
          </a:prstGeom>
        </p:spPr>
      </p:pic>
      <p:sp>
        <p:nvSpPr>
          <p:cNvPr id="6" name="Text 2"/>
          <p:cNvSpPr/>
          <p:nvPr/>
        </p:nvSpPr>
        <p:spPr>
          <a:xfrm>
            <a:off x="6517362" y="2350413"/>
            <a:ext cx="2456736" cy="30694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00" dirty="0">
                <a:solidFill>
                  <a:srgbClr val="000000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⏳</a:t>
            </a:r>
            <a:r>
              <a:rPr lang="en-US" sz="1900" dirty="0">
                <a:solidFill>
                  <a:srgbClr val="272525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 A Ilusão de 2033</a:t>
            </a:r>
            <a:endParaRPr lang="en-US" sz="1900" dirty="0"/>
          </a:p>
        </p:txBody>
      </p:sp>
      <p:sp>
        <p:nvSpPr>
          <p:cNvPr id="7" name="Text 3"/>
          <p:cNvSpPr/>
          <p:nvPr/>
        </p:nvSpPr>
        <p:spPr>
          <a:xfrm>
            <a:off x="6517362" y="2766655"/>
            <a:ext cx="7150656" cy="62555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A transição para o IBS não é um problema do futuro. A fase administrativa e tecnológica </a:t>
            </a:r>
            <a:r>
              <a:rPr lang="en-US" sz="1600" b="1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já está em andamento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e exige ações imediatas dos municípios.</a:t>
            </a:r>
            <a:endParaRPr lang="en-US" sz="1600" dirty="0"/>
          </a:p>
        </p:txBody>
      </p:sp>
      <p:sp>
        <p:nvSpPr>
          <p:cNvPr id="8" name="Shape 4"/>
          <p:cNvSpPr/>
          <p:nvPr/>
        </p:nvSpPr>
        <p:spPr>
          <a:xfrm>
            <a:off x="6217206" y="3805952"/>
            <a:ext cx="7682389" cy="1504950"/>
          </a:xfrm>
          <a:prstGeom prst="roundRect">
            <a:avLst>
              <a:gd name="adj" fmla="val 7291"/>
            </a:avLst>
          </a:prstGeom>
          <a:solidFill>
            <a:srgbClr val="FFFFFF">
              <a:alpha val="95000"/>
            </a:srgbClr>
          </a:solidFill>
          <a:ln w="22860">
            <a:solidFill>
              <a:srgbClr val="DABADD"/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94346" y="3805952"/>
            <a:ext cx="91440" cy="1504950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6517362" y="4037528"/>
            <a:ext cx="3236000" cy="30694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00" dirty="0">
                <a:solidFill>
                  <a:srgbClr val="000000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🔔</a:t>
            </a:r>
            <a:r>
              <a:rPr lang="en-US" sz="1900" dirty="0">
                <a:solidFill>
                  <a:srgbClr val="272525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 O Relógio Está Correndo</a:t>
            </a:r>
            <a:endParaRPr lang="en-US" sz="1900" dirty="0"/>
          </a:p>
        </p:txBody>
      </p:sp>
      <p:sp>
        <p:nvSpPr>
          <p:cNvPr id="11" name="Text 6"/>
          <p:cNvSpPr/>
          <p:nvPr/>
        </p:nvSpPr>
        <p:spPr>
          <a:xfrm>
            <a:off x="6517362" y="4453771"/>
            <a:ext cx="7150656" cy="62555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Prazos vitais já venceram em </a:t>
            </a:r>
            <a:r>
              <a:rPr lang="en-US" sz="1600" b="1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dezembro de 2025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. Cada dia de inércia representa riscos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crescentes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à administração tributária municipal.</a:t>
            </a:r>
            <a:endParaRPr lang="en-US" sz="1600" dirty="0"/>
          </a:p>
        </p:txBody>
      </p:sp>
      <p:sp>
        <p:nvSpPr>
          <p:cNvPr id="12" name="Shape 7"/>
          <p:cNvSpPr/>
          <p:nvPr/>
        </p:nvSpPr>
        <p:spPr>
          <a:xfrm>
            <a:off x="6217206" y="5493068"/>
            <a:ext cx="7682389" cy="1504950"/>
          </a:xfrm>
          <a:prstGeom prst="roundRect">
            <a:avLst>
              <a:gd name="adj" fmla="val 7291"/>
            </a:avLst>
          </a:prstGeom>
          <a:solidFill>
            <a:srgbClr val="FFFFFF">
              <a:alpha val="95000"/>
            </a:srgbClr>
          </a:solidFill>
          <a:ln w="22860">
            <a:solidFill>
              <a:srgbClr val="DABADD"/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pic>
        <p:nvPicPr>
          <p:cNvPr id="13" name="Image 3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94346" y="5493068"/>
            <a:ext cx="91440" cy="1504950"/>
          </a:xfrm>
          <a:prstGeom prst="rect">
            <a:avLst/>
          </a:prstGeom>
        </p:spPr>
      </p:pic>
      <p:sp>
        <p:nvSpPr>
          <p:cNvPr id="14" name="Text 8"/>
          <p:cNvSpPr/>
          <p:nvPr/>
        </p:nvSpPr>
        <p:spPr>
          <a:xfrm>
            <a:off x="6517362" y="5724644"/>
            <a:ext cx="2456736" cy="30694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00" dirty="0">
                <a:solidFill>
                  <a:srgbClr val="000000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⚖️</a:t>
            </a:r>
            <a:r>
              <a:rPr lang="en-US" sz="1900" dirty="0">
                <a:solidFill>
                  <a:srgbClr val="272525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 A Regra de Ouro</a:t>
            </a:r>
            <a:endParaRPr lang="en-US" sz="1900" dirty="0"/>
          </a:p>
        </p:txBody>
      </p:sp>
      <p:sp>
        <p:nvSpPr>
          <p:cNvPr id="15" name="Text 9"/>
          <p:cNvSpPr/>
          <p:nvPr/>
        </p:nvSpPr>
        <p:spPr>
          <a:xfrm>
            <a:off x="6517362" y="6140887"/>
            <a:ext cx="7150656" cy="62555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Seu </a:t>
            </a:r>
            <a:r>
              <a:rPr lang="en-US" sz="1600" b="1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coeficiente de repasse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do futuro IBS será definido pela arrecadação atual. O que não for arrecadado agora será </a:t>
            </a:r>
            <a:r>
              <a:rPr lang="en-US" sz="1600" b="1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perdido para sempre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.</a:t>
            </a:r>
            <a:endParaRPr lang="en-US" sz="1600" dirty="0"/>
          </a:p>
        </p:txBody>
      </p:sp>
      <p:pic>
        <p:nvPicPr>
          <p:cNvPr id="16" name="Imagem 15" descr="Interface gráfica do usuário, Texto&#10;&#10;O conteúdo gerado por IA pode estar incorreto.">
            <a:extLst>
              <a:ext uri="{FF2B5EF4-FFF2-40B4-BE49-F238E27FC236}">
                <a16:creationId xmlns:a16="http://schemas.microsoft.com/office/drawing/2014/main" id="{9D8D10A3-5845-B816-A03E-532996C69F6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5323" y="7397496"/>
            <a:ext cx="3425077" cy="832104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37843" y="1046917"/>
            <a:ext cx="6615232" cy="58662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600"/>
              </a:lnSpc>
              <a:buNone/>
            </a:pPr>
            <a:r>
              <a:rPr lang="en-US" sz="3650" dirty="0">
                <a:solidFill>
                  <a:srgbClr val="D73AD7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Alerta de Prazos e Tecnologia</a:t>
            </a:r>
            <a:endParaRPr lang="en-US" sz="3650" dirty="0"/>
          </a:p>
        </p:txBody>
      </p:sp>
      <p:sp>
        <p:nvSpPr>
          <p:cNvPr id="3" name="Text 1"/>
          <p:cNvSpPr/>
          <p:nvPr/>
        </p:nvSpPr>
        <p:spPr>
          <a:xfrm>
            <a:off x="837843" y="1965960"/>
            <a:ext cx="12954714" cy="29241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5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Prazos críticos que determinam o futuro financeiro e operacional dos municípios. A inércia gera consequências severas e irreversíveis.</a:t>
            </a:r>
            <a:endParaRPr lang="en-US" sz="1550" dirty="0"/>
          </a:p>
        </p:txBody>
      </p:sp>
      <p:sp>
        <p:nvSpPr>
          <p:cNvPr id="4" name="Shape 2"/>
          <p:cNvSpPr/>
          <p:nvPr/>
        </p:nvSpPr>
        <p:spPr>
          <a:xfrm>
            <a:off x="7303770" y="2445306"/>
            <a:ext cx="22860" cy="3792855"/>
          </a:xfrm>
          <a:prstGeom prst="roundRect">
            <a:avLst>
              <a:gd name="adj" fmla="val 366506"/>
            </a:avLst>
          </a:prstGeom>
          <a:solidFill>
            <a:srgbClr val="DABADD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5" name="Shape 3"/>
          <p:cNvSpPr/>
          <p:nvPr/>
        </p:nvSpPr>
        <p:spPr>
          <a:xfrm>
            <a:off x="6515279" y="2658189"/>
            <a:ext cx="598408" cy="22860"/>
          </a:xfrm>
          <a:prstGeom prst="roundRect">
            <a:avLst>
              <a:gd name="adj" fmla="val 366506"/>
            </a:avLst>
          </a:prstGeom>
          <a:solidFill>
            <a:srgbClr val="DABADD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6" name="Shape 4"/>
          <p:cNvSpPr/>
          <p:nvPr/>
        </p:nvSpPr>
        <p:spPr>
          <a:xfrm>
            <a:off x="7090827" y="2445306"/>
            <a:ext cx="448747" cy="448747"/>
          </a:xfrm>
          <a:prstGeom prst="roundRect">
            <a:avLst>
              <a:gd name="adj" fmla="val 18671"/>
            </a:avLst>
          </a:prstGeom>
          <a:solidFill>
            <a:srgbClr val="F4D4F7"/>
          </a:solidFill>
          <a:ln w="7620">
            <a:solidFill>
              <a:srgbClr val="DABADD"/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sp>
        <p:nvSpPr>
          <p:cNvPr id="7" name="Text 5"/>
          <p:cNvSpPr/>
          <p:nvPr/>
        </p:nvSpPr>
        <p:spPr>
          <a:xfrm>
            <a:off x="7174349" y="2493645"/>
            <a:ext cx="281583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200"/>
              </a:lnSpc>
              <a:buNone/>
            </a:pPr>
            <a:r>
              <a:rPr lang="en-US" sz="2200" dirty="0">
                <a:solidFill>
                  <a:srgbClr val="272525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1</a:t>
            </a:r>
            <a:endParaRPr lang="en-US" sz="2200" dirty="0"/>
          </a:p>
        </p:txBody>
      </p:sp>
      <p:sp>
        <p:nvSpPr>
          <p:cNvPr id="8" name="Text 6"/>
          <p:cNvSpPr/>
          <p:nvPr/>
        </p:nvSpPr>
        <p:spPr>
          <a:xfrm>
            <a:off x="3970973" y="2513767"/>
            <a:ext cx="2346841" cy="29325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300"/>
              </a:lnSpc>
              <a:buNone/>
            </a:pPr>
            <a:r>
              <a:rPr lang="en-US" sz="1800" dirty="0">
                <a:solidFill>
                  <a:srgbClr val="272525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Dez/2025 — Vencido</a:t>
            </a:r>
            <a:endParaRPr lang="en-US" sz="1800" dirty="0"/>
          </a:p>
        </p:txBody>
      </p:sp>
      <p:sp>
        <p:nvSpPr>
          <p:cNvPr id="9" name="Text 7"/>
          <p:cNvSpPr/>
          <p:nvPr/>
        </p:nvSpPr>
        <p:spPr>
          <a:xfrm>
            <a:off x="837843" y="2906673"/>
            <a:ext cx="5479971" cy="58483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>
              <a:lnSpc>
                <a:spcPts val="2300"/>
              </a:lnSpc>
              <a:buNone/>
            </a:pPr>
            <a:r>
              <a:rPr lang="en-US" sz="1550" b="1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NFS-e Nacional:</a:t>
            </a:r>
            <a:r>
              <a:rPr lang="en-US" sz="15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A não adesão bloqueia transferências voluntárias da União e dos Estados.</a:t>
            </a:r>
            <a:endParaRPr lang="en-US" sz="1550" dirty="0"/>
          </a:p>
        </p:txBody>
      </p:sp>
      <p:sp>
        <p:nvSpPr>
          <p:cNvPr id="10" name="Shape 8"/>
          <p:cNvSpPr/>
          <p:nvPr/>
        </p:nvSpPr>
        <p:spPr>
          <a:xfrm>
            <a:off x="7516713" y="3788450"/>
            <a:ext cx="598408" cy="22860"/>
          </a:xfrm>
          <a:prstGeom prst="roundRect">
            <a:avLst>
              <a:gd name="adj" fmla="val 366506"/>
            </a:avLst>
          </a:prstGeom>
          <a:solidFill>
            <a:srgbClr val="DABADD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11" name="Shape 9"/>
          <p:cNvSpPr/>
          <p:nvPr/>
        </p:nvSpPr>
        <p:spPr>
          <a:xfrm>
            <a:off x="7090827" y="3575566"/>
            <a:ext cx="448747" cy="448747"/>
          </a:xfrm>
          <a:prstGeom prst="roundRect">
            <a:avLst>
              <a:gd name="adj" fmla="val 18671"/>
            </a:avLst>
          </a:prstGeom>
          <a:solidFill>
            <a:srgbClr val="F4D4F7"/>
          </a:solidFill>
          <a:ln w="7620">
            <a:solidFill>
              <a:srgbClr val="DABADD"/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sp>
        <p:nvSpPr>
          <p:cNvPr id="12" name="Text 10"/>
          <p:cNvSpPr/>
          <p:nvPr/>
        </p:nvSpPr>
        <p:spPr>
          <a:xfrm>
            <a:off x="7174349" y="3623905"/>
            <a:ext cx="281583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200"/>
              </a:lnSpc>
              <a:buNone/>
            </a:pPr>
            <a:r>
              <a:rPr lang="en-US" sz="2200" dirty="0">
                <a:solidFill>
                  <a:srgbClr val="272525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2</a:t>
            </a:r>
            <a:endParaRPr lang="en-US" sz="2200" dirty="0"/>
          </a:p>
        </p:txBody>
      </p:sp>
      <p:sp>
        <p:nvSpPr>
          <p:cNvPr id="13" name="Text 11"/>
          <p:cNvSpPr/>
          <p:nvPr/>
        </p:nvSpPr>
        <p:spPr>
          <a:xfrm>
            <a:off x="8312587" y="3644027"/>
            <a:ext cx="2346841" cy="29325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800" dirty="0">
                <a:solidFill>
                  <a:srgbClr val="272525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Jul/2026</a:t>
            </a:r>
            <a:endParaRPr lang="en-US" sz="1800" dirty="0"/>
          </a:p>
        </p:txBody>
      </p:sp>
      <p:sp>
        <p:nvSpPr>
          <p:cNvPr id="14" name="Text 12"/>
          <p:cNvSpPr/>
          <p:nvPr/>
        </p:nvSpPr>
        <p:spPr>
          <a:xfrm>
            <a:off x="8312587" y="4036933"/>
            <a:ext cx="5479971" cy="58483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550" b="1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CNPJ Alfanumérico:</a:t>
            </a:r>
            <a:r>
              <a:rPr lang="en-US" sz="15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Sistemas de arrecadação travarão se não forem atualizados para aceitar letras.</a:t>
            </a:r>
            <a:endParaRPr lang="en-US" sz="1550" dirty="0"/>
          </a:p>
        </p:txBody>
      </p:sp>
      <p:sp>
        <p:nvSpPr>
          <p:cNvPr id="15" name="Shape 13"/>
          <p:cNvSpPr/>
          <p:nvPr/>
        </p:nvSpPr>
        <p:spPr>
          <a:xfrm>
            <a:off x="6515279" y="4786789"/>
            <a:ext cx="598408" cy="22860"/>
          </a:xfrm>
          <a:prstGeom prst="roundRect">
            <a:avLst>
              <a:gd name="adj" fmla="val 366506"/>
            </a:avLst>
          </a:prstGeom>
          <a:solidFill>
            <a:srgbClr val="DABADD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16" name="Shape 14"/>
          <p:cNvSpPr/>
          <p:nvPr/>
        </p:nvSpPr>
        <p:spPr>
          <a:xfrm>
            <a:off x="7090827" y="4573905"/>
            <a:ext cx="448747" cy="448747"/>
          </a:xfrm>
          <a:prstGeom prst="roundRect">
            <a:avLst>
              <a:gd name="adj" fmla="val 18671"/>
            </a:avLst>
          </a:prstGeom>
          <a:solidFill>
            <a:srgbClr val="F4D4F7"/>
          </a:solidFill>
          <a:ln w="7620">
            <a:solidFill>
              <a:srgbClr val="DABADD"/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sp>
        <p:nvSpPr>
          <p:cNvPr id="17" name="Text 15"/>
          <p:cNvSpPr/>
          <p:nvPr/>
        </p:nvSpPr>
        <p:spPr>
          <a:xfrm>
            <a:off x="7174349" y="4622244"/>
            <a:ext cx="281583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200"/>
              </a:lnSpc>
              <a:buNone/>
            </a:pPr>
            <a:r>
              <a:rPr lang="en-US" sz="2200" dirty="0">
                <a:solidFill>
                  <a:srgbClr val="272525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3</a:t>
            </a:r>
            <a:endParaRPr lang="en-US" sz="2200" dirty="0"/>
          </a:p>
        </p:txBody>
      </p:sp>
      <p:sp>
        <p:nvSpPr>
          <p:cNvPr id="18" name="Text 16"/>
          <p:cNvSpPr/>
          <p:nvPr/>
        </p:nvSpPr>
        <p:spPr>
          <a:xfrm>
            <a:off x="3970973" y="4642366"/>
            <a:ext cx="2346841" cy="29325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300"/>
              </a:lnSpc>
              <a:buNone/>
            </a:pPr>
            <a:r>
              <a:rPr lang="en-US" sz="1800" dirty="0">
                <a:solidFill>
                  <a:srgbClr val="272525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Dez/2026</a:t>
            </a:r>
            <a:endParaRPr lang="en-US" sz="1800" dirty="0"/>
          </a:p>
        </p:txBody>
      </p:sp>
      <p:sp>
        <p:nvSpPr>
          <p:cNvPr id="19" name="Text 17"/>
          <p:cNvSpPr/>
          <p:nvPr/>
        </p:nvSpPr>
        <p:spPr>
          <a:xfrm>
            <a:off x="837843" y="5035272"/>
            <a:ext cx="5479971" cy="58483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>
              <a:lnSpc>
                <a:spcPts val="2300"/>
              </a:lnSpc>
              <a:buNone/>
            </a:pPr>
            <a:r>
              <a:rPr lang="en-US" sz="1550" b="1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Sinter e CIB:</a:t>
            </a:r>
            <a:r>
              <a:rPr lang="en-US" sz="15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Prazo fatal para municípios integrarem o cadastro imobiliário — base do IPTU e ITBI.</a:t>
            </a:r>
            <a:endParaRPr lang="en-US" sz="1550" dirty="0"/>
          </a:p>
        </p:txBody>
      </p:sp>
      <p:sp>
        <p:nvSpPr>
          <p:cNvPr id="20" name="Shape 18"/>
          <p:cNvSpPr/>
          <p:nvPr/>
        </p:nvSpPr>
        <p:spPr>
          <a:xfrm>
            <a:off x="837843" y="6425089"/>
            <a:ext cx="12954714" cy="757595"/>
          </a:xfrm>
          <a:prstGeom prst="roundRect">
            <a:avLst>
              <a:gd name="adj" fmla="val 11059"/>
            </a:avLst>
          </a:prstGeom>
          <a:solidFill>
            <a:srgbClr val="EFBEF4"/>
          </a:solidFill>
          <a:ln/>
        </p:spPr>
        <p:txBody>
          <a:bodyPr/>
          <a:lstStyle/>
          <a:p>
            <a:endParaRPr lang="pt-BR"/>
          </a:p>
        </p:txBody>
      </p:sp>
      <p:pic>
        <p:nvPicPr>
          <p:cNvPr id="21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7272" y="6705481"/>
            <a:ext cx="249317" cy="199430"/>
          </a:xfrm>
          <a:prstGeom prst="rect">
            <a:avLst/>
          </a:prstGeom>
        </p:spPr>
      </p:pic>
      <p:sp>
        <p:nvSpPr>
          <p:cNvPr id="22" name="Text 19"/>
          <p:cNvSpPr/>
          <p:nvPr/>
        </p:nvSpPr>
        <p:spPr>
          <a:xfrm>
            <a:off x="1486019" y="6641068"/>
            <a:ext cx="12107108" cy="29241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550" b="1" dirty="0">
                <a:solidFill>
                  <a:srgbClr val="00000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Consequência da Inércia:</a:t>
            </a:r>
            <a:r>
              <a:rPr lang="en-US" sz="1550" dirty="0">
                <a:solidFill>
                  <a:srgbClr val="00000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Apagão fiscal, perda de repasses e colapso na emissão de guias. A ação imediata não é opcional — é imperativa.</a:t>
            </a:r>
            <a:endParaRPr lang="en-US" sz="1550" dirty="0"/>
          </a:p>
        </p:txBody>
      </p:sp>
      <p:pic>
        <p:nvPicPr>
          <p:cNvPr id="23" name="Imagem 22" descr="Interface gráfica do usuário, Texto&#10;&#10;O conteúdo gerado por IA pode estar incorreto.">
            <a:extLst>
              <a:ext uri="{FF2B5EF4-FFF2-40B4-BE49-F238E27FC236}">
                <a16:creationId xmlns:a16="http://schemas.microsoft.com/office/drawing/2014/main" id="{9D8D10A3-5845-B816-A03E-532996C69F6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5323" y="7375632"/>
            <a:ext cx="3425077" cy="832104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/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rcRect/>
          <a:stretch/>
        </p:blipFill>
        <p:spPr>
          <a:xfrm>
            <a:off x="8831766" y="2109192"/>
            <a:ext cx="5486400" cy="5053846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606385" y="1066443"/>
            <a:ext cx="574834" cy="294918"/>
          </a:xfrm>
          <a:prstGeom prst="roundRect">
            <a:avLst>
              <a:gd name="adj" fmla="val 19742"/>
            </a:avLst>
          </a:prstGeom>
          <a:solidFill>
            <a:srgbClr val="F4D4F7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4" name="Text 1"/>
          <p:cNvSpPr/>
          <p:nvPr/>
        </p:nvSpPr>
        <p:spPr>
          <a:xfrm>
            <a:off x="710327" y="1118354"/>
            <a:ext cx="366951" cy="19109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500"/>
              </a:lnSpc>
              <a:buNone/>
            </a:pPr>
            <a:r>
              <a:rPr lang="en-US" sz="10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EIXO 1</a:t>
            </a:r>
            <a:endParaRPr lang="en-US" sz="1050" dirty="0"/>
          </a:p>
        </p:txBody>
      </p:sp>
      <p:sp>
        <p:nvSpPr>
          <p:cNvPr id="5" name="Text 2"/>
          <p:cNvSpPr/>
          <p:nvPr/>
        </p:nvSpPr>
        <p:spPr>
          <a:xfrm>
            <a:off x="606385" y="1411486"/>
            <a:ext cx="6797993" cy="5095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000"/>
              </a:lnSpc>
              <a:buNone/>
            </a:pPr>
            <a:r>
              <a:rPr lang="en-US" sz="3200" dirty="0">
                <a:solidFill>
                  <a:srgbClr val="D73AD7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Pessoal e Estrutura Administrativa</a:t>
            </a:r>
            <a:endParaRPr lang="en-US" sz="3200" dirty="0"/>
          </a:p>
        </p:txBody>
      </p:sp>
      <p:sp>
        <p:nvSpPr>
          <p:cNvPr id="6" name="Shape 3"/>
          <p:cNvSpPr/>
          <p:nvPr/>
        </p:nvSpPr>
        <p:spPr>
          <a:xfrm>
            <a:off x="606385" y="2109192"/>
            <a:ext cx="7931229" cy="1169432"/>
          </a:xfrm>
          <a:prstGeom prst="roundRect">
            <a:avLst>
              <a:gd name="adj" fmla="val 6223"/>
            </a:avLst>
          </a:prstGeom>
          <a:solidFill>
            <a:srgbClr val="F4D4F7"/>
          </a:solidFill>
          <a:ln w="7620">
            <a:solidFill>
              <a:srgbClr val="DABADD"/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sp>
        <p:nvSpPr>
          <p:cNvPr id="7" name="Text 4"/>
          <p:cNvSpPr/>
          <p:nvPr/>
        </p:nvSpPr>
        <p:spPr>
          <a:xfrm>
            <a:off x="787241" y="2290048"/>
            <a:ext cx="2038469" cy="25479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600" dirty="0">
                <a:solidFill>
                  <a:srgbClr val="272525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O Novo Auditor</a:t>
            </a:r>
            <a:endParaRPr lang="en-US" sz="1600" dirty="0"/>
          </a:p>
        </p:txBody>
      </p:sp>
      <p:sp>
        <p:nvSpPr>
          <p:cNvPr id="8" name="Text 5"/>
          <p:cNvSpPr/>
          <p:nvPr/>
        </p:nvSpPr>
        <p:spPr>
          <a:xfrm>
            <a:off x="787241" y="2620089"/>
            <a:ext cx="7569517" cy="4776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850"/>
              </a:lnSpc>
              <a:buNone/>
            </a:pPr>
            <a:r>
              <a:rPr lang="en-US" sz="13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A fiscalização deixará de olhar </a:t>
            </a:r>
            <a:r>
              <a:rPr lang="en-US" sz="13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apenas</a:t>
            </a:r>
            <a:r>
              <a:rPr lang="en-US" sz="13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a </a:t>
            </a:r>
            <a:r>
              <a:rPr lang="en-US" sz="13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realidade</a:t>
            </a:r>
            <a:r>
              <a:rPr lang="en-US" sz="13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local para </a:t>
            </a:r>
            <a:r>
              <a:rPr lang="en-US" sz="1350" b="1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auditar dados nacionais</a:t>
            </a:r>
            <a:r>
              <a:rPr lang="en-US" sz="13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. Um novo perfil profissional é exigido.</a:t>
            </a:r>
            <a:endParaRPr lang="en-US" sz="1350" dirty="0"/>
          </a:p>
        </p:txBody>
      </p:sp>
      <p:sp>
        <p:nvSpPr>
          <p:cNvPr id="9" name="Shape 6"/>
          <p:cNvSpPr/>
          <p:nvPr/>
        </p:nvSpPr>
        <p:spPr>
          <a:xfrm>
            <a:off x="606385" y="3403997"/>
            <a:ext cx="7931229" cy="1169432"/>
          </a:xfrm>
          <a:prstGeom prst="roundRect">
            <a:avLst>
              <a:gd name="adj" fmla="val 6223"/>
            </a:avLst>
          </a:prstGeom>
          <a:solidFill>
            <a:srgbClr val="F4D4F7"/>
          </a:solidFill>
          <a:ln w="7620">
            <a:solidFill>
              <a:srgbClr val="DABADD"/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sp>
        <p:nvSpPr>
          <p:cNvPr id="10" name="Text 7"/>
          <p:cNvSpPr/>
          <p:nvPr/>
        </p:nvSpPr>
        <p:spPr>
          <a:xfrm>
            <a:off x="787241" y="3584853"/>
            <a:ext cx="2038469" cy="25479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600" dirty="0">
                <a:solidFill>
                  <a:srgbClr val="272525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Capacitação Urgente</a:t>
            </a:r>
            <a:endParaRPr lang="en-US" sz="1600" dirty="0"/>
          </a:p>
        </p:txBody>
      </p:sp>
      <p:sp>
        <p:nvSpPr>
          <p:cNvPr id="11" name="Text 8"/>
          <p:cNvSpPr/>
          <p:nvPr/>
        </p:nvSpPr>
        <p:spPr>
          <a:xfrm>
            <a:off x="787241" y="3914894"/>
            <a:ext cx="7569517" cy="4776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850"/>
              </a:lnSpc>
              <a:buNone/>
            </a:pPr>
            <a:r>
              <a:rPr lang="en-US" sz="13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Treinamento contínuo das equipes de </a:t>
            </a:r>
            <a:r>
              <a:rPr lang="en-US" sz="1350" b="1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Fazenda e Procuradoria</a:t>
            </a:r>
            <a:r>
              <a:rPr lang="en-US" sz="13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para dominar o novo ambiente tributário do IBS.</a:t>
            </a:r>
            <a:endParaRPr lang="en-US" sz="1350" dirty="0"/>
          </a:p>
        </p:txBody>
      </p:sp>
      <p:sp>
        <p:nvSpPr>
          <p:cNvPr id="12" name="Shape 9"/>
          <p:cNvSpPr/>
          <p:nvPr/>
        </p:nvSpPr>
        <p:spPr>
          <a:xfrm>
            <a:off x="606385" y="4698802"/>
            <a:ext cx="7931229" cy="1169432"/>
          </a:xfrm>
          <a:prstGeom prst="roundRect">
            <a:avLst>
              <a:gd name="adj" fmla="val 6223"/>
            </a:avLst>
          </a:prstGeom>
          <a:solidFill>
            <a:srgbClr val="F4D4F7"/>
          </a:solidFill>
          <a:ln w="7620">
            <a:solidFill>
              <a:srgbClr val="DABADD"/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sp>
        <p:nvSpPr>
          <p:cNvPr id="13" name="Text 10"/>
          <p:cNvSpPr/>
          <p:nvPr/>
        </p:nvSpPr>
        <p:spPr>
          <a:xfrm>
            <a:off x="787241" y="4879658"/>
            <a:ext cx="2038469" cy="25479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600" dirty="0">
                <a:solidFill>
                  <a:srgbClr val="272525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Núcleo de Auditoria</a:t>
            </a:r>
            <a:endParaRPr lang="en-US" sz="1600" dirty="0"/>
          </a:p>
        </p:txBody>
      </p:sp>
      <p:sp>
        <p:nvSpPr>
          <p:cNvPr id="14" name="Text 11"/>
          <p:cNvSpPr/>
          <p:nvPr/>
        </p:nvSpPr>
        <p:spPr>
          <a:xfrm>
            <a:off x="787241" y="5209699"/>
            <a:ext cx="7569517" cy="4776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850"/>
              </a:lnSpc>
              <a:buNone/>
            </a:pPr>
            <a:r>
              <a:rPr lang="en-US" sz="13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Criação imediata do </a:t>
            </a:r>
            <a:r>
              <a:rPr lang="en-US" sz="1350" b="1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Núcleo de Auditoria Contábil e Financeira</a:t>
            </a:r>
            <a:r>
              <a:rPr lang="en-US" sz="13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para lidar com a nova complexidade do IBS.</a:t>
            </a:r>
            <a:endParaRPr lang="en-US" sz="1350" dirty="0"/>
          </a:p>
        </p:txBody>
      </p:sp>
      <p:sp>
        <p:nvSpPr>
          <p:cNvPr id="15" name="Shape 12"/>
          <p:cNvSpPr/>
          <p:nvPr/>
        </p:nvSpPr>
        <p:spPr>
          <a:xfrm>
            <a:off x="606385" y="5993606"/>
            <a:ext cx="7931229" cy="1169432"/>
          </a:xfrm>
          <a:prstGeom prst="roundRect">
            <a:avLst>
              <a:gd name="adj" fmla="val 6223"/>
            </a:avLst>
          </a:prstGeom>
          <a:solidFill>
            <a:srgbClr val="F4D4F7"/>
          </a:solidFill>
          <a:ln w="7620">
            <a:solidFill>
              <a:srgbClr val="DABADD"/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sp>
        <p:nvSpPr>
          <p:cNvPr id="16" name="Text 13"/>
          <p:cNvSpPr/>
          <p:nvPr/>
        </p:nvSpPr>
        <p:spPr>
          <a:xfrm>
            <a:off x="787241" y="6174462"/>
            <a:ext cx="2038469" cy="25479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600" dirty="0">
                <a:solidFill>
                  <a:srgbClr val="272525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Cessão ao CGIBS</a:t>
            </a:r>
            <a:endParaRPr lang="en-US" sz="1600" dirty="0"/>
          </a:p>
        </p:txBody>
      </p:sp>
      <p:sp>
        <p:nvSpPr>
          <p:cNvPr id="17" name="Text 14"/>
          <p:cNvSpPr/>
          <p:nvPr/>
        </p:nvSpPr>
        <p:spPr>
          <a:xfrm>
            <a:off x="787241" y="6504503"/>
            <a:ext cx="7569517" cy="4776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850"/>
              </a:lnSpc>
              <a:buNone/>
            </a:pPr>
            <a:r>
              <a:rPr lang="en-US" sz="13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Enviar servidores ao Comitê Gestor não é perder equipe — é </a:t>
            </a:r>
            <a:r>
              <a:rPr lang="en-US" sz="1350" b="1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colocar o município na mesa</a:t>
            </a:r>
            <a:r>
              <a:rPr lang="en-US" sz="13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onde as regras nacionais são decididas.</a:t>
            </a:r>
            <a:endParaRPr lang="en-US" sz="1350" dirty="0"/>
          </a:p>
        </p:txBody>
      </p:sp>
      <p:pic>
        <p:nvPicPr>
          <p:cNvPr id="18" name="Imagem 17" descr="Interface gráfica do usuário, Texto&#10;&#10;O conteúdo gerado por IA pode estar incorreto.">
            <a:extLst>
              <a:ext uri="{FF2B5EF4-FFF2-40B4-BE49-F238E27FC236}">
                <a16:creationId xmlns:a16="http://schemas.microsoft.com/office/drawing/2014/main" id="{9D8D10A3-5845-B816-A03E-532996C69F6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5323" y="7397496"/>
            <a:ext cx="3425077" cy="832104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711875" y="564356"/>
            <a:ext cx="1718429" cy="362664"/>
          </a:xfrm>
          <a:prstGeom prst="roundRect">
            <a:avLst>
              <a:gd name="adj" fmla="val 18845"/>
            </a:avLst>
          </a:prstGeom>
          <a:solidFill>
            <a:srgbClr val="F4D4F7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3" name="Text 1"/>
          <p:cNvSpPr/>
          <p:nvPr/>
        </p:nvSpPr>
        <p:spPr>
          <a:xfrm>
            <a:off x="833914" y="625316"/>
            <a:ext cx="1474351" cy="24074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50"/>
              </a:lnSpc>
              <a:buNone/>
            </a:pPr>
            <a:r>
              <a:rPr lang="en-US" sz="12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EIXO 2 — LEGISLAÇÃO</a:t>
            </a:r>
            <a:endParaRPr lang="en-US" sz="1250" dirty="0"/>
          </a:p>
        </p:txBody>
      </p:sp>
      <p:sp>
        <p:nvSpPr>
          <p:cNvPr id="4" name="Text 2"/>
          <p:cNvSpPr/>
          <p:nvPr/>
        </p:nvSpPr>
        <p:spPr>
          <a:xfrm>
            <a:off x="711875" y="996077"/>
            <a:ext cx="9445347" cy="59828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700"/>
              </a:lnSpc>
              <a:buNone/>
            </a:pPr>
            <a:r>
              <a:rPr lang="en-US" sz="3750" dirty="0">
                <a:solidFill>
                  <a:srgbClr val="D73AD7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Maximização da Arrecadação: Base Legal</a:t>
            </a:r>
            <a:endParaRPr lang="en-US" sz="3750" dirty="0"/>
          </a:p>
        </p:txBody>
      </p:sp>
      <p:sp>
        <p:nvSpPr>
          <p:cNvPr id="6" name="Text 4"/>
          <p:cNvSpPr/>
          <p:nvPr/>
        </p:nvSpPr>
        <p:spPr>
          <a:xfrm>
            <a:off x="768787" y="2026325"/>
            <a:ext cx="3146227" cy="29908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850" dirty="0">
                <a:solidFill>
                  <a:srgbClr val="FFFFFF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e Alíquotas do ISS</a:t>
            </a:r>
            <a:endParaRPr lang="en-US" sz="1850" dirty="0"/>
          </a:p>
        </p:txBody>
      </p:sp>
      <p:sp>
        <p:nvSpPr>
          <p:cNvPr id="7" name="Text 5"/>
          <p:cNvSpPr/>
          <p:nvPr/>
        </p:nvSpPr>
        <p:spPr>
          <a:xfrm>
            <a:off x="768787" y="2498169"/>
            <a:ext cx="6241375" cy="9026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600" dirty="0">
                <a:solidFill>
                  <a:srgbClr val="FFFFFF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á.</a:t>
            </a:r>
            <a:endParaRPr lang="en-US" sz="1600" dirty="0"/>
          </a:p>
        </p:txBody>
      </p:sp>
      <p:sp>
        <p:nvSpPr>
          <p:cNvPr id="8" name="Text 6"/>
          <p:cNvSpPr/>
          <p:nvPr/>
        </p:nvSpPr>
        <p:spPr>
          <a:xfrm>
            <a:off x="7570946" y="2054576"/>
            <a:ext cx="2392918" cy="29908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850" dirty="0">
                <a:solidFill>
                  <a:srgbClr val="D73AD7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Construção Civil</a:t>
            </a:r>
            <a:endParaRPr lang="en-US" sz="1850" dirty="0"/>
          </a:p>
        </p:txBody>
      </p:sp>
      <p:sp>
        <p:nvSpPr>
          <p:cNvPr id="9" name="Text 7"/>
          <p:cNvSpPr/>
          <p:nvPr/>
        </p:nvSpPr>
        <p:spPr>
          <a:xfrm>
            <a:off x="7570946" y="2498169"/>
            <a:ext cx="6355199" cy="120348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Restringir e </a:t>
            </a:r>
            <a:r>
              <a:rPr lang="en-US" sz="1600" b="1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auditar rigorosamente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as regras de dedução de materiais na base de cálculo do ISS sobre construção civil. Este setor representa uma das maiores fontes de evasão fiscal municipal e exige atenção prioritária das equipes de fiscalização.</a:t>
            </a:r>
            <a:endParaRPr lang="en-US" sz="1600" dirty="0"/>
          </a:p>
        </p:txBody>
      </p:sp>
      <p:pic>
        <p:nvPicPr>
          <p:cNvPr id="10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70946" y="3729794"/>
            <a:ext cx="6201134" cy="3317778"/>
          </a:xfrm>
          <a:prstGeom prst="rect">
            <a:avLst/>
          </a:prstGeom>
        </p:spPr>
      </p:pic>
      <p:pic>
        <p:nvPicPr>
          <p:cNvPr id="11" name="Imagem 10" descr="Interface gráfica do usuário, Texto&#10;&#10;O conteúdo gerado por IA pode estar incorreto.">
            <a:extLst>
              <a:ext uri="{FF2B5EF4-FFF2-40B4-BE49-F238E27FC236}">
                <a16:creationId xmlns:a16="http://schemas.microsoft.com/office/drawing/2014/main" id="{9D8D10A3-5845-B816-A03E-532996C69F6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5323" y="7397496"/>
            <a:ext cx="3425077" cy="832104"/>
          </a:xfrm>
          <a:prstGeom prst="rect">
            <a:avLst/>
          </a:prstGeom>
        </p:spPr>
      </p:pic>
      <p:sp>
        <p:nvSpPr>
          <p:cNvPr id="12" name="Text 6">
            <a:extLst>
              <a:ext uri="{FF2B5EF4-FFF2-40B4-BE49-F238E27FC236}">
                <a16:creationId xmlns:a16="http://schemas.microsoft.com/office/drawing/2014/main" id="{40038688-EA4B-A006-AB0D-E31E6FC19470}"/>
              </a:ext>
            </a:extLst>
          </p:cNvPr>
          <p:cNvSpPr/>
          <p:nvPr/>
        </p:nvSpPr>
        <p:spPr>
          <a:xfrm>
            <a:off x="1111806" y="2057433"/>
            <a:ext cx="4976760" cy="29908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850" dirty="0" err="1">
                <a:solidFill>
                  <a:srgbClr val="D73AD7"/>
                </a:solidFill>
                <a:latin typeface="Source Serif 4 Semi Bold" pitchFamily="34" charset="0"/>
                <a:ea typeface="Source Serif 4 Semi Bold" pitchFamily="34" charset="-122"/>
              </a:rPr>
              <a:t>Revisão</a:t>
            </a:r>
            <a:r>
              <a:rPr lang="en-US" sz="1850" dirty="0">
                <a:solidFill>
                  <a:srgbClr val="D73AD7"/>
                </a:solidFill>
                <a:latin typeface="Source Serif 4 Semi Bold" pitchFamily="34" charset="0"/>
                <a:ea typeface="Source Serif 4 Semi Bold" pitchFamily="34" charset="-122"/>
              </a:rPr>
              <a:t> de </a:t>
            </a:r>
            <a:r>
              <a:rPr lang="en-US" sz="1850" dirty="0" err="1">
                <a:solidFill>
                  <a:srgbClr val="D73AD7"/>
                </a:solidFill>
                <a:latin typeface="Source Serif 4 Semi Bold" pitchFamily="34" charset="0"/>
                <a:ea typeface="Source Serif 4 Semi Bold" pitchFamily="34" charset="-122"/>
              </a:rPr>
              <a:t>alíquotas</a:t>
            </a:r>
            <a:r>
              <a:rPr lang="en-US" sz="1850" dirty="0">
                <a:solidFill>
                  <a:srgbClr val="D73AD7"/>
                </a:solidFill>
                <a:latin typeface="Source Serif 4 Semi Bold" pitchFamily="34" charset="0"/>
                <a:ea typeface="Source Serif 4 Semi Bold" pitchFamily="34" charset="-122"/>
              </a:rPr>
              <a:t> de ISS e </a:t>
            </a:r>
            <a:r>
              <a:rPr lang="en-US" sz="1850" dirty="0" err="1">
                <a:solidFill>
                  <a:srgbClr val="D73AD7"/>
                </a:solidFill>
                <a:latin typeface="Source Serif 4 Semi Bold" pitchFamily="34" charset="0"/>
                <a:ea typeface="Source Serif 4 Semi Bold" pitchFamily="34" charset="-122"/>
              </a:rPr>
              <a:t>revisão</a:t>
            </a:r>
            <a:r>
              <a:rPr lang="en-US" sz="1850" dirty="0">
                <a:solidFill>
                  <a:srgbClr val="D73AD7"/>
                </a:solidFill>
                <a:latin typeface="Source Serif 4 Semi Bold" pitchFamily="34" charset="0"/>
                <a:ea typeface="Source Serif 4 Semi Bold" pitchFamily="34" charset="-122"/>
              </a:rPr>
              <a:t> de </a:t>
            </a:r>
            <a:r>
              <a:rPr lang="en-US" sz="1850" dirty="0" err="1">
                <a:solidFill>
                  <a:srgbClr val="D73AD7"/>
                </a:solidFill>
                <a:latin typeface="Source Serif 4 Semi Bold" pitchFamily="34" charset="0"/>
                <a:ea typeface="Source Serif 4 Semi Bold" pitchFamily="34" charset="-122"/>
              </a:rPr>
              <a:t>benefícios</a:t>
            </a:r>
            <a:endParaRPr lang="en-US" sz="1850" dirty="0"/>
          </a:p>
        </p:txBody>
      </p:sp>
      <p:sp>
        <p:nvSpPr>
          <p:cNvPr id="13" name="Text 7">
            <a:extLst>
              <a:ext uri="{FF2B5EF4-FFF2-40B4-BE49-F238E27FC236}">
                <a16:creationId xmlns:a16="http://schemas.microsoft.com/office/drawing/2014/main" id="{AD213F57-E5AC-4114-B56B-D9FB50FEBF32}"/>
              </a:ext>
            </a:extLst>
          </p:cNvPr>
          <p:cNvSpPr/>
          <p:nvPr/>
        </p:nvSpPr>
        <p:spPr>
          <a:xfrm>
            <a:off x="1111806" y="2501026"/>
            <a:ext cx="6355199" cy="120348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</a:rPr>
              <a:t>Avaliar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</a:rPr>
              <a:t> a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</a:rPr>
              <a:t>viabilidade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</a:rPr>
              <a:t> de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</a:rPr>
              <a:t>ajuste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</a:rPr>
              <a:t> de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</a:rPr>
              <a:t>alíquotas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</a:rPr>
              <a:t> de ISS e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</a:rPr>
              <a:t>revisão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</a:rPr>
              <a:t> de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</a:rPr>
              <a:t>benefícios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</a:rPr>
              <a:t>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</a:rPr>
              <a:t>fiscais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</a:rPr>
              <a:t>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</a:rPr>
              <a:t>concedidos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</a:rPr>
              <a:t>. </a:t>
            </a:r>
            <a:endParaRPr lang="en-US" sz="1600" dirty="0"/>
          </a:p>
        </p:txBody>
      </p:sp>
      <p:pic>
        <p:nvPicPr>
          <p:cNvPr id="14" name="Image 0">
            <a:extLst>
              <a:ext uri="{FF2B5EF4-FFF2-40B4-BE49-F238E27FC236}">
                <a16:creationId xmlns:a16="http://schemas.microsoft.com/office/drawing/2014/main" id="{8035211A-5017-15E6-E512-DE97186044A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837473B0-CC2E-450A-ABE3-18F120FF3D39}">
                <a1611:picAttrSrcUrl xmlns:a1611="http://schemas.microsoft.com/office/drawing/2016/11/main" r:id="rId6"/>
              </a:ext>
            </a:extLst>
          </a:blip>
          <a:srcRect/>
          <a:stretch/>
        </p:blipFill>
        <p:spPr>
          <a:xfrm>
            <a:off x="1442750" y="3732651"/>
            <a:ext cx="5539246" cy="3317778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837724" y="1561624"/>
            <a:ext cx="2335173" cy="449818"/>
          </a:xfrm>
          <a:prstGeom prst="roundRect">
            <a:avLst>
              <a:gd name="adj" fmla="val 17881"/>
            </a:avLst>
          </a:prstGeom>
          <a:solidFill>
            <a:srgbClr val="F4D4F7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3" name="Text 1"/>
          <p:cNvSpPr/>
          <p:nvPr/>
        </p:nvSpPr>
        <p:spPr>
          <a:xfrm>
            <a:off x="981313" y="1633418"/>
            <a:ext cx="2047994" cy="30622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5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EIXO 2 — CONFORMIDADE</a:t>
            </a:r>
            <a:endParaRPr lang="en-US" sz="1500" dirty="0"/>
          </a:p>
        </p:txBody>
      </p:sp>
      <p:sp>
        <p:nvSpPr>
          <p:cNvPr id="4" name="Text 2"/>
          <p:cNvSpPr/>
          <p:nvPr/>
        </p:nvSpPr>
        <p:spPr>
          <a:xfrm>
            <a:off x="837724" y="2107168"/>
            <a:ext cx="12954952" cy="14080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500"/>
              </a:lnSpc>
              <a:buNone/>
            </a:pPr>
            <a:r>
              <a:rPr lang="en-US" sz="4400" dirty="0">
                <a:solidFill>
                  <a:srgbClr val="D73AD7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Maximização da Arrecadação: Conformidade Fiscal</a:t>
            </a:r>
            <a:endParaRPr lang="en-US" sz="4400" dirty="0"/>
          </a:p>
        </p:txBody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37724" y="3874175"/>
            <a:ext cx="598408" cy="598408"/>
          </a:xfrm>
          <a:prstGeom prst="rect">
            <a:avLst/>
          </a:prstGeom>
        </p:spPr>
      </p:pic>
      <p:sp>
        <p:nvSpPr>
          <p:cNvPr id="6" name="Text 3"/>
          <p:cNvSpPr/>
          <p:nvPr/>
        </p:nvSpPr>
        <p:spPr>
          <a:xfrm>
            <a:off x="1735336" y="3874175"/>
            <a:ext cx="2957632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272525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Caixa Rápido — REFIS</a:t>
            </a:r>
            <a:endParaRPr lang="en-US" sz="2200" dirty="0"/>
          </a:p>
        </p:txBody>
      </p:sp>
      <p:sp>
        <p:nvSpPr>
          <p:cNvPr id="7" name="Text 4"/>
          <p:cNvSpPr/>
          <p:nvPr/>
        </p:nvSpPr>
        <p:spPr>
          <a:xfrm>
            <a:off x="1735336" y="4369713"/>
            <a:ext cx="3221236" cy="229814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Implementação imediata de programas de refinanciamento de dívidas (REFIS) para recuperar receitas em curto prazo e aliviar o caixa municipal.</a:t>
            </a:r>
            <a:endParaRPr lang="en-US" sz="1850" dirty="0"/>
          </a:p>
        </p:txBody>
      </p:sp>
      <p:pic>
        <p:nvPicPr>
          <p:cNvPr id="8" name="Image 1" descr="preencoded.png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255776" y="3874175"/>
            <a:ext cx="598408" cy="598408"/>
          </a:xfrm>
          <a:prstGeom prst="rect">
            <a:avLst/>
          </a:prstGeom>
        </p:spPr>
      </p:pic>
      <p:sp>
        <p:nvSpPr>
          <p:cNvPr id="9" name="Text 5"/>
          <p:cNvSpPr/>
          <p:nvPr/>
        </p:nvSpPr>
        <p:spPr>
          <a:xfrm>
            <a:off x="6153388" y="3874175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272525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Autorregularização</a:t>
            </a:r>
            <a:endParaRPr lang="en-US" sz="2200" dirty="0"/>
          </a:p>
        </p:txBody>
      </p:sp>
      <p:sp>
        <p:nvSpPr>
          <p:cNvPr id="10" name="Text 6"/>
          <p:cNvSpPr/>
          <p:nvPr/>
        </p:nvSpPr>
        <p:spPr>
          <a:xfrm>
            <a:off x="6153388" y="4369713"/>
            <a:ext cx="3221236" cy="229814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Lançar campanhas de conformidade voluntária </a:t>
            </a:r>
            <a:r>
              <a:rPr lang="en-US" sz="1850" b="1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antes</a:t>
            </a: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de ações fiscais punitivas. Incentivos para regularização espontânea aumentam a adesão e reduzem conflitos.</a:t>
            </a:r>
            <a:endParaRPr lang="en-US" sz="1850" dirty="0"/>
          </a:p>
        </p:txBody>
      </p:sp>
      <p:pic>
        <p:nvPicPr>
          <p:cNvPr id="11" name="Image 2" descr="preencoded.png"/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673828" y="3874175"/>
            <a:ext cx="598408" cy="598408"/>
          </a:xfrm>
          <a:prstGeom prst="rect">
            <a:avLst/>
          </a:prstGeom>
        </p:spPr>
      </p:pic>
      <p:sp>
        <p:nvSpPr>
          <p:cNvPr id="12" name="Text 7"/>
          <p:cNvSpPr/>
          <p:nvPr/>
        </p:nvSpPr>
        <p:spPr>
          <a:xfrm>
            <a:off x="10571440" y="3874175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 err="1">
                <a:solidFill>
                  <a:srgbClr val="272525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Cobrança</a:t>
            </a:r>
            <a:endParaRPr lang="en-US" sz="2200" dirty="0"/>
          </a:p>
        </p:txBody>
      </p:sp>
      <p:sp>
        <p:nvSpPr>
          <p:cNvPr id="13" name="Text 8"/>
          <p:cNvSpPr/>
          <p:nvPr/>
        </p:nvSpPr>
        <p:spPr>
          <a:xfrm>
            <a:off x="10571440" y="4369713"/>
            <a:ext cx="3221236" cy="229814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Inclusão sistemática em cadastros de inadimplentes (Serasa/SPC) e </a:t>
            </a:r>
            <a:r>
              <a:rPr lang="en-US" sz="1850" b="1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intensificação de protestos em cartório</a:t>
            </a: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como instrumentos de </a:t>
            </a:r>
            <a:r>
              <a:rPr lang="en-US" sz="18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recuperação</a:t>
            </a: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de créditos.</a:t>
            </a:r>
            <a:endParaRPr lang="en-US" sz="1850" dirty="0"/>
          </a:p>
        </p:txBody>
      </p:sp>
      <p:pic>
        <p:nvPicPr>
          <p:cNvPr id="14" name="Imagem 13" descr="Interface gráfica do usuário, Texto&#10;&#10;O conteúdo gerado por IA pode estar incorreto.">
            <a:extLst>
              <a:ext uri="{FF2B5EF4-FFF2-40B4-BE49-F238E27FC236}">
                <a16:creationId xmlns:a16="http://schemas.microsoft.com/office/drawing/2014/main" id="{9D8D10A3-5845-B816-A03E-532996C69F6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5323" y="7397496"/>
            <a:ext cx="3425077" cy="832104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6302216" y="681276"/>
            <a:ext cx="2671405" cy="434102"/>
          </a:xfrm>
          <a:prstGeom prst="roundRect">
            <a:avLst>
              <a:gd name="adj" fmla="val 18044"/>
            </a:avLst>
          </a:prstGeom>
          <a:solidFill>
            <a:srgbClr val="F4D4F7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4" name="Text 1"/>
          <p:cNvSpPr/>
          <p:nvPr/>
        </p:nvSpPr>
        <p:spPr>
          <a:xfrm>
            <a:off x="6441996" y="751165"/>
            <a:ext cx="2391847" cy="29432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4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EIXO 2 — INTELIGÊNCIA FISCAL</a:t>
            </a:r>
            <a:endParaRPr lang="en-US" sz="1450" dirty="0"/>
          </a:p>
        </p:txBody>
      </p:sp>
      <p:sp>
        <p:nvSpPr>
          <p:cNvPr id="5" name="Text 2"/>
          <p:cNvSpPr/>
          <p:nvPr/>
        </p:nvSpPr>
        <p:spPr>
          <a:xfrm>
            <a:off x="6302216" y="1206103"/>
            <a:ext cx="7512367" cy="205668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350"/>
              </a:lnSpc>
              <a:buNone/>
            </a:pPr>
            <a:r>
              <a:rPr lang="en-US" sz="4300" dirty="0">
                <a:solidFill>
                  <a:srgbClr val="D73AD7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Maximização da Arrecadação: Inteligência Fiscal</a:t>
            </a:r>
            <a:endParaRPr lang="en-US" sz="4300" dirty="0"/>
          </a:p>
        </p:txBody>
      </p:sp>
      <p:sp>
        <p:nvSpPr>
          <p:cNvPr id="6" name="Text 3"/>
          <p:cNvSpPr/>
          <p:nvPr/>
        </p:nvSpPr>
        <p:spPr>
          <a:xfrm>
            <a:off x="6302216" y="3830241"/>
            <a:ext cx="3112889" cy="3426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2150" dirty="0">
                <a:solidFill>
                  <a:srgbClr val="000000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🔍</a:t>
            </a:r>
            <a:r>
              <a:rPr lang="en-US" sz="2150" dirty="0">
                <a:solidFill>
                  <a:srgbClr val="D73AD7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 Malha Fina Nacional</a:t>
            </a:r>
            <a:endParaRPr lang="en-US" sz="2150" dirty="0"/>
          </a:p>
        </p:txBody>
      </p:sp>
      <p:sp>
        <p:nvSpPr>
          <p:cNvPr id="7" name="Text 4"/>
          <p:cNvSpPr/>
          <p:nvPr/>
        </p:nvSpPr>
        <p:spPr>
          <a:xfrm>
            <a:off x="6302216" y="4399836"/>
            <a:ext cx="3471863" cy="294417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8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Cruzamento de dados utilizando o </a:t>
            </a:r>
            <a:r>
              <a:rPr lang="en-US" sz="1800" b="1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Ambiente Nacional da NFS-e</a:t>
            </a:r>
            <a:r>
              <a:rPr lang="en-US" sz="18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para identificar inconsistências, subnotificações e omissões de receita de prestadores de serviços. A inteligência fiscal nacional está ao alcance do município que aderiu à plataforma.</a:t>
            </a:r>
            <a:endParaRPr lang="en-US" sz="1800" dirty="0"/>
          </a:p>
        </p:txBody>
      </p:sp>
      <p:sp>
        <p:nvSpPr>
          <p:cNvPr id="8" name="Text 5"/>
          <p:cNvSpPr/>
          <p:nvPr/>
        </p:nvSpPr>
        <p:spPr>
          <a:xfrm>
            <a:off x="10350341" y="3830241"/>
            <a:ext cx="3121104" cy="3426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2150" dirty="0">
                <a:solidFill>
                  <a:srgbClr val="000000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🏛️</a:t>
            </a:r>
            <a:r>
              <a:rPr lang="en-US" sz="2150" dirty="0">
                <a:solidFill>
                  <a:srgbClr val="D73AD7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 Defesa da Cota-Parte</a:t>
            </a:r>
            <a:endParaRPr lang="en-US" sz="2150" dirty="0"/>
          </a:p>
        </p:txBody>
      </p:sp>
      <p:sp>
        <p:nvSpPr>
          <p:cNvPr id="9" name="Text 6"/>
          <p:cNvSpPr/>
          <p:nvPr/>
        </p:nvSpPr>
        <p:spPr>
          <a:xfrm>
            <a:off x="10350341" y="4399836"/>
            <a:ext cx="3471863" cy="257615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8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Revisão minuciosa do </a:t>
            </a:r>
            <a:r>
              <a:rPr lang="en-US" sz="1800" b="1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IPM — Índice de Participação dos Municípios</a:t>
            </a:r>
            <a:r>
              <a:rPr lang="en-US" sz="18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no ICMS. Erros no IPM significam perdas permanentes de receita. Cada ponto percentual recuperado representa milhões em repasses ao longo do tempo.</a:t>
            </a:r>
            <a:endParaRPr lang="en-US" sz="1800" dirty="0"/>
          </a:p>
        </p:txBody>
      </p:sp>
      <p:pic>
        <p:nvPicPr>
          <p:cNvPr id="10" name="Imagem 9" descr="Interface gráfica do usuário, Texto&#10;&#10;O conteúdo gerado por IA pode estar incorreto.">
            <a:extLst>
              <a:ext uri="{FF2B5EF4-FFF2-40B4-BE49-F238E27FC236}">
                <a16:creationId xmlns:a16="http://schemas.microsoft.com/office/drawing/2014/main" id="{9D8D10A3-5845-B816-A03E-532996C69F6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5323" y="7397496"/>
            <a:ext cx="3425077" cy="832104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49618" y="729734"/>
            <a:ext cx="8292822" cy="62996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950"/>
              </a:lnSpc>
              <a:buNone/>
            </a:pPr>
            <a:r>
              <a:rPr lang="en-US" sz="3950" dirty="0">
                <a:solidFill>
                  <a:srgbClr val="D73AD7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Plano de Ação Rápido: 15 a 30 Dias</a:t>
            </a:r>
            <a:endParaRPr lang="en-US" sz="3950" dirty="0"/>
          </a:p>
        </p:txBody>
      </p:sp>
      <p:sp>
        <p:nvSpPr>
          <p:cNvPr id="3" name="Text 1"/>
          <p:cNvSpPr/>
          <p:nvPr/>
        </p:nvSpPr>
        <p:spPr>
          <a:xfrm>
            <a:off x="749618" y="1742956"/>
            <a:ext cx="13131165" cy="32456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16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Quatro ações concretas e imediatas que todo município deve iniciar agora. A velocidade de execução determina o resultado.</a:t>
            </a:r>
            <a:endParaRPr lang="en-US" sz="1650" dirty="0"/>
          </a:p>
        </p:txBody>
      </p:sp>
      <p:sp>
        <p:nvSpPr>
          <p:cNvPr id="4" name="Shape 2"/>
          <p:cNvSpPr/>
          <p:nvPr/>
        </p:nvSpPr>
        <p:spPr>
          <a:xfrm>
            <a:off x="749618" y="2283023"/>
            <a:ext cx="6469737" cy="2268022"/>
          </a:xfrm>
          <a:prstGeom prst="roundRect">
            <a:avLst>
              <a:gd name="adj" fmla="val 3580"/>
            </a:avLst>
          </a:prstGeom>
          <a:solidFill>
            <a:srgbClr val="FFFFFF">
              <a:alpha val="95000"/>
            </a:srgbClr>
          </a:solidFill>
          <a:ln w="30480">
            <a:solidFill>
              <a:srgbClr val="DABADD"/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sp>
        <p:nvSpPr>
          <p:cNvPr id="5" name="Shape 3"/>
          <p:cNvSpPr/>
          <p:nvPr/>
        </p:nvSpPr>
        <p:spPr>
          <a:xfrm>
            <a:off x="780098" y="2313503"/>
            <a:ext cx="6408777" cy="642461"/>
          </a:xfrm>
          <a:prstGeom prst="roundRect">
            <a:avLst>
              <a:gd name="adj" fmla="val 8309"/>
            </a:avLst>
          </a:prstGeom>
          <a:solidFill>
            <a:srgbClr val="F4D4F7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6" name="Text 4"/>
          <p:cNvSpPr/>
          <p:nvPr/>
        </p:nvSpPr>
        <p:spPr>
          <a:xfrm>
            <a:off x="3823811" y="2430066"/>
            <a:ext cx="321231" cy="40159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500" dirty="0">
                <a:solidFill>
                  <a:srgbClr val="272525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1</a:t>
            </a:r>
            <a:endParaRPr lang="en-US" sz="2500" dirty="0"/>
          </a:p>
        </p:txBody>
      </p:sp>
      <p:sp>
        <p:nvSpPr>
          <p:cNvPr id="7" name="Text 5"/>
          <p:cNvSpPr/>
          <p:nvPr/>
        </p:nvSpPr>
        <p:spPr>
          <a:xfrm>
            <a:off x="994172" y="3147536"/>
            <a:ext cx="2519839" cy="31492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950" dirty="0">
                <a:solidFill>
                  <a:srgbClr val="272525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Projeto de REFIS</a:t>
            </a:r>
            <a:endParaRPr lang="en-US" sz="1950" dirty="0"/>
          </a:p>
        </p:txBody>
      </p:sp>
      <p:sp>
        <p:nvSpPr>
          <p:cNvPr id="8" name="Text 6"/>
          <p:cNvSpPr/>
          <p:nvPr/>
        </p:nvSpPr>
        <p:spPr>
          <a:xfrm>
            <a:off x="994172" y="3577352"/>
            <a:ext cx="5980628" cy="97369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16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Enviar projeto de refinanciamento de dívidas para a </a:t>
            </a:r>
            <a:r>
              <a:rPr lang="en-US" sz="1650" b="1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Câmara Municipal</a:t>
            </a:r>
            <a:r>
              <a:rPr lang="en-US" sz="16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e garantir aprovação célere para injeção imediata de recursos no caixa.</a:t>
            </a:r>
            <a:endParaRPr lang="en-US" sz="1650" dirty="0"/>
          </a:p>
        </p:txBody>
      </p:sp>
      <p:sp>
        <p:nvSpPr>
          <p:cNvPr id="9" name="Shape 7"/>
          <p:cNvSpPr/>
          <p:nvPr/>
        </p:nvSpPr>
        <p:spPr>
          <a:xfrm>
            <a:off x="7410926" y="2283023"/>
            <a:ext cx="6469856" cy="2512576"/>
          </a:xfrm>
          <a:prstGeom prst="roundRect">
            <a:avLst>
              <a:gd name="adj" fmla="val 3580"/>
            </a:avLst>
          </a:prstGeom>
          <a:solidFill>
            <a:srgbClr val="FFFFFF">
              <a:alpha val="95000"/>
            </a:srgbClr>
          </a:solidFill>
          <a:ln w="30480">
            <a:solidFill>
              <a:srgbClr val="DABADD"/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sp>
        <p:nvSpPr>
          <p:cNvPr id="10" name="Shape 8"/>
          <p:cNvSpPr/>
          <p:nvPr/>
        </p:nvSpPr>
        <p:spPr>
          <a:xfrm>
            <a:off x="7441406" y="2313503"/>
            <a:ext cx="6408896" cy="642461"/>
          </a:xfrm>
          <a:prstGeom prst="roundRect">
            <a:avLst>
              <a:gd name="adj" fmla="val 8309"/>
            </a:avLst>
          </a:prstGeom>
          <a:solidFill>
            <a:srgbClr val="F4D4F7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11" name="Text 9"/>
          <p:cNvSpPr/>
          <p:nvPr/>
        </p:nvSpPr>
        <p:spPr>
          <a:xfrm>
            <a:off x="10485239" y="2430066"/>
            <a:ext cx="321231" cy="40159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500" dirty="0">
                <a:solidFill>
                  <a:srgbClr val="272525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2</a:t>
            </a:r>
            <a:endParaRPr lang="en-US" sz="2500" dirty="0"/>
          </a:p>
        </p:txBody>
      </p:sp>
      <p:sp>
        <p:nvSpPr>
          <p:cNvPr id="12" name="Text 10"/>
          <p:cNvSpPr/>
          <p:nvPr/>
        </p:nvSpPr>
        <p:spPr>
          <a:xfrm>
            <a:off x="7655481" y="3147536"/>
            <a:ext cx="2519839" cy="31492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950" dirty="0">
                <a:solidFill>
                  <a:srgbClr val="272525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Revisão de Alíquotas</a:t>
            </a:r>
            <a:endParaRPr lang="en-US" sz="1950" dirty="0"/>
          </a:p>
        </p:txBody>
      </p:sp>
      <p:sp>
        <p:nvSpPr>
          <p:cNvPr id="13" name="Text 11"/>
          <p:cNvSpPr/>
          <p:nvPr/>
        </p:nvSpPr>
        <p:spPr>
          <a:xfrm>
            <a:off x="7655481" y="3577352"/>
            <a:ext cx="5980748" cy="97369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16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Iniciar estudo para </a:t>
            </a:r>
            <a:r>
              <a:rPr lang="en-US" sz="1650" b="1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revisão de alíquotas do ISS</a:t>
            </a:r>
            <a:r>
              <a:rPr lang="en-US" sz="16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e corte de benefícios fiscais injustificados antes do prazo de congelamento das médias.</a:t>
            </a:r>
            <a:endParaRPr lang="en-US" sz="1650" dirty="0"/>
          </a:p>
        </p:txBody>
      </p:sp>
      <p:sp>
        <p:nvSpPr>
          <p:cNvPr id="14" name="Shape 12"/>
          <p:cNvSpPr/>
          <p:nvPr/>
        </p:nvSpPr>
        <p:spPr>
          <a:xfrm>
            <a:off x="749618" y="4987171"/>
            <a:ext cx="6469737" cy="2268021"/>
          </a:xfrm>
          <a:prstGeom prst="roundRect">
            <a:avLst>
              <a:gd name="adj" fmla="val 3580"/>
            </a:avLst>
          </a:prstGeom>
          <a:solidFill>
            <a:srgbClr val="FFFFFF">
              <a:alpha val="95000"/>
            </a:srgbClr>
          </a:solidFill>
          <a:ln w="30480">
            <a:solidFill>
              <a:srgbClr val="DABADD"/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sp>
        <p:nvSpPr>
          <p:cNvPr id="15" name="Shape 13"/>
          <p:cNvSpPr/>
          <p:nvPr/>
        </p:nvSpPr>
        <p:spPr>
          <a:xfrm>
            <a:off x="780098" y="5017651"/>
            <a:ext cx="6408777" cy="642461"/>
          </a:xfrm>
          <a:prstGeom prst="roundRect">
            <a:avLst>
              <a:gd name="adj" fmla="val 8309"/>
            </a:avLst>
          </a:prstGeom>
          <a:solidFill>
            <a:srgbClr val="F4D4F7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16" name="Text 14"/>
          <p:cNvSpPr/>
          <p:nvPr/>
        </p:nvSpPr>
        <p:spPr>
          <a:xfrm>
            <a:off x="3823811" y="5134213"/>
            <a:ext cx="321231" cy="40159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500" dirty="0">
                <a:solidFill>
                  <a:srgbClr val="272525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3</a:t>
            </a:r>
            <a:endParaRPr lang="en-US" sz="2500" dirty="0"/>
          </a:p>
        </p:txBody>
      </p:sp>
      <p:sp>
        <p:nvSpPr>
          <p:cNvPr id="17" name="Text 15"/>
          <p:cNvSpPr/>
          <p:nvPr/>
        </p:nvSpPr>
        <p:spPr>
          <a:xfrm>
            <a:off x="994172" y="5851684"/>
            <a:ext cx="2519839" cy="31492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950" dirty="0">
                <a:solidFill>
                  <a:srgbClr val="272525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Equipe NFS-e</a:t>
            </a:r>
            <a:endParaRPr lang="en-US" sz="1950" dirty="0"/>
          </a:p>
        </p:txBody>
      </p:sp>
      <p:sp>
        <p:nvSpPr>
          <p:cNvPr id="18" name="Text 16"/>
          <p:cNvSpPr/>
          <p:nvPr/>
        </p:nvSpPr>
        <p:spPr>
          <a:xfrm>
            <a:off x="994172" y="6281499"/>
            <a:ext cx="5980628" cy="97369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16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Designar equipe de TI para iniciar o tratamento da </a:t>
            </a:r>
            <a:r>
              <a:rPr lang="en-US" sz="1650" b="1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base de dados da NFS-e Nacional</a:t>
            </a:r>
            <a:r>
              <a:rPr lang="en-US" sz="16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, integrando sistemas e viabilizando o cruzamento de informações.</a:t>
            </a:r>
            <a:endParaRPr lang="en-US" sz="1650" dirty="0"/>
          </a:p>
        </p:txBody>
      </p:sp>
      <p:sp>
        <p:nvSpPr>
          <p:cNvPr id="19" name="Shape 17"/>
          <p:cNvSpPr/>
          <p:nvPr/>
        </p:nvSpPr>
        <p:spPr>
          <a:xfrm>
            <a:off x="7410926" y="4987171"/>
            <a:ext cx="6469856" cy="2268021"/>
          </a:xfrm>
          <a:prstGeom prst="roundRect">
            <a:avLst>
              <a:gd name="adj" fmla="val 3580"/>
            </a:avLst>
          </a:prstGeom>
          <a:solidFill>
            <a:srgbClr val="FFFFFF">
              <a:alpha val="95000"/>
            </a:srgbClr>
          </a:solidFill>
          <a:ln w="30480">
            <a:solidFill>
              <a:srgbClr val="DABADD"/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sp>
        <p:nvSpPr>
          <p:cNvPr id="20" name="Shape 18"/>
          <p:cNvSpPr/>
          <p:nvPr/>
        </p:nvSpPr>
        <p:spPr>
          <a:xfrm>
            <a:off x="7441406" y="5017651"/>
            <a:ext cx="6408896" cy="642461"/>
          </a:xfrm>
          <a:prstGeom prst="roundRect">
            <a:avLst>
              <a:gd name="adj" fmla="val 8309"/>
            </a:avLst>
          </a:prstGeom>
          <a:solidFill>
            <a:srgbClr val="F4D4F7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21" name="Text 19"/>
          <p:cNvSpPr/>
          <p:nvPr/>
        </p:nvSpPr>
        <p:spPr>
          <a:xfrm>
            <a:off x="10485239" y="5134213"/>
            <a:ext cx="321231" cy="40159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500" dirty="0">
                <a:solidFill>
                  <a:srgbClr val="272525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4</a:t>
            </a:r>
            <a:endParaRPr lang="en-US" sz="2500" dirty="0"/>
          </a:p>
        </p:txBody>
      </p:sp>
      <p:sp>
        <p:nvSpPr>
          <p:cNvPr id="22" name="Text 20"/>
          <p:cNvSpPr/>
          <p:nvPr/>
        </p:nvSpPr>
        <p:spPr>
          <a:xfrm>
            <a:off x="7655481" y="5851684"/>
            <a:ext cx="2519839" cy="31492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950" dirty="0">
                <a:solidFill>
                  <a:srgbClr val="272525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CNPJ Alfanumérico</a:t>
            </a:r>
            <a:endParaRPr lang="en-US" sz="1950" dirty="0"/>
          </a:p>
        </p:txBody>
      </p:sp>
      <p:sp>
        <p:nvSpPr>
          <p:cNvPr id="23" name="Text 21"/>
          <p:cNvSpPr/>
          <p:nvPr/>
        </p:nvSpPr>
        <p:spPr>
          <a:xfrm>
            <a:off x="7655481" y="6281499"/>
            <a:ext cx="5980748" cy="97369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16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Mapear todos os </a:t>
            </a:r>
            <a:r>
              <a:rPr lang="en-US" sz="1650" b="1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sistemas impactados</a:t>
            </a:r>
            <a:r>
              <a:rPr lang="en-US" sz="16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pela mudança do CNPJ alfanumérico e elaborar plano de atualização antes de julho de 2026.</a:t>
            </a:r>
            <a:endParaRPr lang="en-US" sz="1650" dirty="0"/>
          </a:p>
        </p:txBody>
      </p:sp>
      <p:pic>
        <p:nvPicPr>
          <p:cNvPr id="24" name="Imagem 23" descr="Interface gráfica do usuário, Texto&#10;&#10;O conteúdo gerado por IA pode estar incorreto.">
            <a:extLst>
              <a:ext uri="{FF2B5EF4-FFF2-40B4-BE49-F238E27FC236}">
                <a16:creationId xmlns:a16="http://schemas.microsoft.com/office/drawing/2014/main" id="{9D8D10A3-5845-B816-A03E-532996C69F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5323" y="7394389"/>
            <a:ext cx="3425077" cy="832104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10181" y="1018461"/>
            <a:ext cx="7696438" cy="121634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750"/>
              </a:lnSpc>
              <a:buNone/>
            </a:pPr>
            <a:r>
              <a:rPr lang="en-US" sz="3800" dirty="0">
                <a:solidFill>
                  <a:srgbClr val="D73AD7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Estrutura de Governança: Comitê Local de Transição</a:t>
            </a:r>
            <a:endParaRPr lang="en-US" sz="3800" dirty="0"/>
          </a:p>
        </p:txBody>
      </p:sp>
      <p:sp>
        <p:nvSpPr>
          <p:cNvPr id="4" name="Shape 1"/>
          <p:cNvSpPr/>
          <p:nvPr/>
        </p:nvSpPr>
        <p:spPr>
          <a:xfrm>
            <a:off x="6061234" y="2502813"/>
            <a:ext cx="3893820" cy="4708327"/>
          </a:xfrm>
          <a:prstGeom prst="roundRect">
            <a:avLst>
              <a:gd name="adj" fmla="val 3824"/>
            </a:avLst>
          </a:prstGeom>
          <a:solidFill>
            <a:schemeClr val="accent1">
              <a:alpha val="95000"/>
            </a:schemeClr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5" name="Text 2"/>
          <p:cNvSpPr/>
          <p:nvPr/>
        </p:nvSpPr>
        <p:spPr>
          <a:xfrm>
            <a:off x="6268045" y="2681407"/>
            <a:ext cx="2433161" cy="30420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900" dirty="0">
                <a:solidFill>
                  <a:srgbClr val="FFFFFF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Criação Imediata</a:t>
            </a:r>
            <a:endParaRPr lang="en-US" sz="1900" dirty="0"/>
          </a:p>
        </p:txBody>
      </p:sp>
      <p:sp>
        <p:nvSpPr>
          <p:cNvPr id="6" name="Text 3"/>
          <p:cNvSpPr/>
          <p:nvPr/>
        </p:nvSpPr>
        <p:spPr>
          <a:xfrm>
            <a:off x="6268045" y="3164205"/>
            <a:ext cx="3480197" cy="15418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600" dirty="0">
                <a:solidFill>
                  <a:srgbClr val="FFFFFF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O Comitê Local de Transição deve ser criado por </a:t>
            </a:r>
            <a:r>
              <a:rPr lang="en-US" sz="1600" b="1" dirty="0">
                <a:solidFill>
                  <a:srgbClr val="FFFFFF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decreto imediato do Prefeito</a:t>
            </a:r>
            <a:r>
              <a:rPr lang="en-US" sz="1600" dirty="0">
                <a:solidFill>
                  <a:srgbClr val="FFFFFF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. A formalização garante autoridade, recursos e comprometimento institucional.</a:t>
            </a:r>
            <a:endParaRPr lang="en-US" sz="1600" dirty="0"/>
          </a:p>
        </p:txBody>
      </p:sp>
      <p:sp>
        <p:nvSpPr>
          <p:cNvPr id="7" name="Shape 4"/>
          <p:cNvSpPr/>
          <p:nvPr/>
        </p:nvSpPr>
        <p:spPr>
          <a:xfrm>
            <a:off x="6268045" y="5010421"/>
            <a:ext cx="3480197" cy="33457"/>
          </a:xfrm>
          <a:prstGeom prst="rect">
            <a:avLst/>
          </a:prstGeom>
          <a:solidFill>
            <a:srgbClr val="FFFFFF">
              <a:alpha val="50000"/>
            </a:srgbClr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8" name="Text 5"/>
          <p:cNvSpPr/>
          <p:nvPr/>
        </p:nvSpPr>
        <p:spPr>
          <a:xfrm>
            <a:off x="6268045" y="5244822"/>
            <a:ext cx="2433161" cy="30420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900" dirty="0" err="1">
                <a:solidFill>
                  <a:srgbClr val="FFFFFF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Composição</a:t>
            </a:r>
            <a:r>
              <a:rPr lang="en-US" sz="1900" dirty="0">
                <a:solidFill>
                  <a:srgbClr val="FFFFFF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 </a:t>
            </a:r>
            <a:r>
              <a:rPr lang="en-US" sz="1900" dirty="0" err="1">
                <a:solidFill>
                  <a:srgbClr val="FFFFFF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sugerida</a:t>
            </a:r>
            <a:endParaRPr lang="en-US" sz="1900" dirty="0"/>
          </a:p>
        </p:txBody>
      </p:sp>
      <p:sp>
        <p:nvSpPr>
          <p:cNvPr id="9" name="Text 6"/>
          <p:cNvSpPr/>
          <p:nvPr/>
        </p:nvSpPr>
        <p:spPr>
          <a:xfrm>
            <a:off x="6268045" y="5727621"/>
            <a:ext cx="3480197" cy="142101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400"/>
              </a:lnSpc>
              <a:buSzPct val="100000"/>
              <a:buChar char="•"/>
            </a:pPr>
            <a:r>
              <a:rPr lang="en-US" sz="1600" dirty="0">
                <a:solidFill>
                  <a:srgbClr val="FFFFFF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Gabinete do Prefeito</a:t>
            </a:r>
            <a:endParaRPr lang="en-US" sz="1600" dirty="0"/>
          </a:p>
          <a:p>
            <a:pPr marL="342900" indent="-342900" algn="l">
              <a:lnSpc>
                <a:spcPts val="2400"/>
              </a:lnSpc>
              <a:buSzPct val="100000"/>
              <a:buChar char="•"/>
            </a:pPr>
            <a:r>
              <a:rPr lang="en-US" sz="1600" dirty="0">
                <a:solidFill>
                  <a:srgbClr val="FFFFFF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Secretaria de Fazenda/</a:t>
            </a:r>
            <a:r>
              <a:rPr lang="en-US" sz="1600" dirty="0" err="1">
                <a:solidFill>
                  <a:srgbClr val="FFFFFF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Finanças</a:t>
            </a:r>
            <a:endParaRPr lang="en-US" sz="1600" dirty="0"/>
          </a:p>
          <a:p>
            <a:pPr marL="342900" indent="-342900" algn="l">
              <a:lnSpc>
                <a:spcPts val="2400"/>
              </a:lnSpc>
              <a:buSzPct val="100000"/>
              <a:buChar char="•"/>
            </a:pPr>
            <a:r>
              <a:rPr lang="en-US" sz="1600" dirty="0">
                <a:solidFill>
                  <a:srgbClr val="FFFFFF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Procuradoria Municipal</a:t>
            </a:r>
            <a:endParaRPr lang="en-US" sz="1600" dirty="0"/>
          </a:p>
          <a:p>
            <a:pPr marL="342900" indent="-342900" algn="l">
              <a:lnSpc>
                <a:spcPts val="2400"/>
              </a:lnSpc>
              <a:buSzPct val="100000"/>
              <a:buChar char="•"/>
            </a:pPr>
            <a:r>
              <a:rPr lang="en-US" sz="1600" dirty="0">
                <a:solidFill>
                  <a:srgbClr val="FFFFFF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Setor de TI</a:t>
            </a:r>
            <a:endParaRPr lang="en-US" sz="1600" dirty="0"/>
          </a:p>
        </p:txBody>
      </p:sp>
      <p:sp>
        <p:nvSpPr>
          <p:cNvPr id="10" name="Text 7"/>
          <p:cNvSpPr/>
          <p:nvPr/>
        </p:nvSpPr>
        <p:spPr>
          <a:xfrm>
            <a:off x="10318313" y="2681407"/>
            <a:ext cx="2433161" cy="30420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900" dirty="0">
                <a:solidFill>
                  <a:srgbClr val="D73AD7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Missão do Comitê</a:t>
            </a:r>
            <a:endParaRPr lang="en-US" sz="1900" dirty="0"/>
          </a:p>
        </p:txBody>
      </p:sp>
      <p:sp>
        <p:nvSpPr>
          <p:cNvPr id="11" name="Text 8"/>
          <p:cNvSpPr/>
          <p:nvPr/>
        </p:nvSpPr>
        <p:spPr>
          <a:xfrm>
            <a:off x="10318313" y="3164205"/>
            <a:ext cx="3595926" cy="123348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Centralizar decisões estratégicas, monitorar as deliberações do CGIBS e garantir o cumprimento rigoroso do cronograma de transição tributária.</a:t>
            </a:r>
            <a:endParaRPr lang="en-US" sz="1600" dirty="0"/>
          </a:p>
        </p:txBody>
      </p:sp>
      <p:sp>
        <p:nvSpPr>
          <p:cNvPr id="12" name="Text 9"/>
          <p:cNvSpPr/>
          <p:nvPr/>
        </p:nvSpPr>
        <p:spPr>
          <a:xfrm>
            <a:off x="10318313" y="4576286"/>
            <a:ext cx="2993708" cy="30420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900" dirty="0">
                <a:solidFill>
                  <a:srgbClr val="D73AD7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Responsabilidades Claras</a:t>
            </a:r>
            <a:endParaRPr lang="en-US" sz="1900" dirty="0"/>
          </a:p>
        </p:txBody>
      </p:sp>
      <p:sp>
        <p:nvSpPr>
          <p:cNvPr id="13" name="Text 10"/>
          <p:cNvSpPr/>
          <p:nvPr/>
        </p:nvSpPr>
        <p:spPr>
          <a:xfrm>
            <a:off x="10318313" y="5059085"/>
            <a:ext cx="3595926" cy="15418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Cada ação do plano terá um </a:t>
            </a:r>
            <a:r>
              <a:rPr lang="en-US" sz="1600" b="1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"dono" definido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— departamento responsável com prazo estabelecido — eliminando ambiguidades e garantindo prestação de contas.</a:t>
            </a:r>
            <a:endParaRPr lang="en-US" sz="1600" dirty="0"/>
          </a:p>
        </p:txBody>
      </p:sp>
      <p:pic>
        <p:nvPicPr>
          <p:cNvPr id="14" name="Imagem 13" descr="Interface gráfica do usuário, Texto&#10;&#10;O conteúdo gerado por IA pode estar incorreto.">
            <a:extLst>
              <a:ext uri="{FF2B5EF4-FFF2-40B4-BE49-F238E27FC236}">
                <a16:creationId xmlns:a16="http://schemas.microsoft.com/office/drawing/2014/main" id="{9D8D10A3-5845-B816-A03E-532996C69F6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5323" y="7397496"/>
            <a:ext cx="3425077" cy="832104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59</TotalTime>
  <Words>1178</Words>
  <Application>Microsoft Office PowerPoint</Application>
  <PresentationFormat>Personalizar</PresentationFormat>
  <Paragraphs>126</Paragraphs>
  <Slides>13</Slides>
  <Notes>13</Notes>
  <HiddenSlides>0</HiddenSlides>
  <MMClips>0</MMClips>
  <ScaleCrop>false</ScaleCrop>
  <HeadingPairs>
    <vt:vector size="6" baseType="variant">
      <vt:variant>
        <vt:lpstr>Fontes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13</vt:i4>
      </vt:variant>
    </vt:vector>
  </HeadingPairs>
  <TitlesOfParts>
    <vt:vector size="17" baseType="lpstr">
      <vt:lpstr>Source Serif 4 Semi Bold</vt:lpstr>
      <vt:lpstr>Source Sans 3</vt:lpstr>
      <vt:lpstr>Arial</vt:lpstr>
      <vt:lpstr>Office Theme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>ACESSORIA CERM</dc:creator>
  <cp:lastModifiedBy>ricardo teixeira de carvalho junior</cp:lastModifiedBy>
  <cp:revision>2</cp:revision>
  <dcterms:created xsi:type="dcterms:W3CDTF">2026-03-11T13:28:56Z</dcterms:created>
  <dcterms:modified xsi:type="dcterms:W3CDTF">2026-03-11T14:41:04Z</dcterms:modified>
</cp:coreProperties>
</file>